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tags/tag33.xml" ContentType="application/vnd.openxmlformats-officedocument.presentationml.tags+xml"/>
  <Override PartName="/ppt/notesSlides/notesSlide38.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 id="2147483668" r:id="rId3"/>
    <p:sldMasterId id="2147483657" r:id="rId4"/>
  </p:sldMasterIdLst>
  <p:notesMasterIdLst>
    <p:notesMasterId r:id="rId73"/>
  </p:notesMasterIdLst>
  <p:handoutMasterIdLst>
    <p:handoutMasterId r:id="rId74"/>
  </p:handoutMasterIdLst>
  <p:sldIdLst>
    <p:sldId id="265" r:id="rId5"/>
    <p:sldId id="476" r:id="rId6"/>
    <p:sldId id="478" r:id="rId7"/>
    <p:sldId id="477" r:id="rId8"/>
    <p:sldId id="479" r:id="rId9"/>
    <p:sldId id="480" r:id="rId10"/>
    <p:sldId id="482" r:id="rId11"/>
    <p:sldId id="483" r:id="rId12"/>
    <p:sldId id="484" r:id="rId13"/>
    <p:sldId id="485" r:id="rId14"/>
    <p:sldId id="486" r:id="rId15"/>
    <p:sldId id="487" r:id="rId16"/>
    <p:sldId id="488" r:id="rId17"/>
    <p:sldId id="489" r:id="rId18"/>
    <p:sldId id="491" r:id="rId19"/>
    <p:sldId id="492" r:id="rId20"/>
    <p:sldId id="493" r:id="rId21"/>
    <p:sldId id="490" r:id="rId22"/>
    <p:sldId id="559" r:id="rId23"/>
    <p:sldId id="494" r:id="rId24"/>
    <p:sldId id="495" r:id="rId25"/>
    <p:sldId id="496" r:id="rId26"/>
    <p:sldId id="560" r:id="rId27"/>
    <p:sldId id="497" r:id="rId28"/>
    <p:sldId id="498" r:id="rId29"/>
    <p:sldId id="499" r:id="rId30"/>
    <p:sldId id="500" r:id="rId31"/>
    <p:sldId id="501" r:id="rId32"/>
    <p:sldId id="502" r:id="rId33"/>
    <p:sldId id="504" r:id="rId34"/>
    <p:sldId id="534" r:id="rId35"/>
    <p:sldId id="503" r:id="rId36"/>
    <p:sldId id="552" r:id="rId37"/>
    <p:sldId id="505" r:id="rId38"/>
    <p:sldId id="506" r:id="rId39"/>
    <p:sldId id="557" r:id="rId40"/>
    <p:sldId id="507" r:id="rId41"/>
    <p:sldId id="508" r:id="rId42"/>
    <p:sldId id="509" r:id="rId43"/>
    <p:sldId id="558" r:id="rId44"/>
    <p:sldId id="510" r:id="rId45"/>
    <p:sldId id="553" r:id="rId46"/>
    <p:sldId id="511" r:id="rId47"/>
    <p:sldId id="512" r:id="rId48"/>
    <p:sldId id="513" r:id="rId49"/>
    <p:sldId id="514" r:id="rId50"/>
    <p:sldId id="554" r:id="rId51"/>
    <p:sldId id="537" r:id="rId52"/>
    <p:sldId id="515" r:id="rId53"/>
    <p:sldId id="532" r:id="rId54"/>
    <p:sldId id="517" r:id="rId55"/>
    <p:sldId id="556" r:id="rId56"/>
    <p:sldId id="531" r:id="rId57"/>
    <p:sldId id="555" r:id="rId58"/>
    <p:sldId id="551" r:id="rId59"/>
    <p:sldId id="538" r:id="rId60"/>
    <p:sldId id="539" r:id="rId61"/>
    <p:sldId id="540" r:id="rId62"/>
    <p:sldId id="541" r:id="rId63"/>
    <p:sldId id="542" r:id="rId64"/>
    <p:sldId id="543" r:id="rId65"/>
    <p:sldId id="544" r:id="rId66"/>
    <p:sldId id="545" r:id="rId67"/>
    <p:sldId id="546" r:id="rId68"/>
    <p:sldId id="547" r:id="rId69"/>
    <p:sldId id="548" r:id="rId70"/>
    <p:sldId id="549" r:id="rId71"/>
    <p:sldId id="550" r:id="rId72"/>
  </p:sldIdLst>
  <p:sldSz cx="9144000" cy="6858000" type="screen4x3"/>
  <p:notesSz cx="7315200" cy="9601200"/>
  <p:embeddedFontLs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84255" autoAdjust="0"/>
  </p:normalViewPr>
  <p:slideViewPr>
    <p:cSldViewPr>
      <p:cViewPr varScale="1">
        <p:scale>
          <a:sx n="46" d="100"/>
          <a:sy n="46" d="100"/>
        </p:scale>
        <p:origin x="1680" y="31"/>
      </p:cViewPr>
      <p:guideLst>
        <p:guide orient="horz" pos="2160"/>
        <p:guide pos="2880"/>
      </p:guideLst>
    </p:cSldViewPr>
  </p:slideViewPr>
  <p:notesTextViewPr>
    <p:cViewPr>
      <p:scale>
        <a:sx n="1" d="1"/>
        <a:sy n="1" d="1"/>
      </p:scale>
      <p:origin x="0" y="0"/>
    </p:cViewPr>
  </p:notesTextViewPr>
  <p:sorterViewPr>
    <p:cViewPr>
      <p:scale>
        <a:sx n="100" d="100"/>
        <a:sy n="100" d="100"/>
      </p:scale>
      <p:origin x="0" y="-18379"/>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2.fntdata"/><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4/25/2016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4/25/2016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7454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883162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Discuss</a:t>
            </a:r>
            <a:r>
              <a:rPr lang="en-US" baseline="0" dirty="0"/>
              <a:t> source order and reflow, show in inspector</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4021483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Open</a:t>
            </a:r>
            <a:r>
              <a:rPr lang="en-US" baseline="0" dirty="0"/>
              <a:t> code and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37778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Ask which browser they use… end with opera or </a:t>
            </a:r>
            <a:r>
              <a:rPr lang="en-US" dirty="0" err="1"/>
              <a:t>seamonkey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331324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Without our intervention the browser decides</a:t>
            </a:r>
            <a:r>
              <a:rPr lang="en-US" baseline="0" dirty="0"/>
              <a:t> how a header or a or </a:t>
            </a:r>
            <a:r>
              <a:rPr lang="en-US" baseline="0" dirty="0" err="1"/>
              <a:t>blockquote</a:t>
            </a:r>
            <a:r>
              <a:rPr lang="en-US" baseline="0" dirty="0"/>
              <a:t> tag should be styled.  Does anyone remember what the browsers contribution to the style is called?  </a:t>
            </a:r>
            <a:r>
              <a:rPr lang="en-US" dirty="0"/>
              <a:t>Resets</a:t>
            </a:r>
            <a:r>
              <a:rPr lang="en-US" baseline="0" dirty="0"/>
              <a:t> help fix the user agent differences and valid html and </a:t>
            </a:r>
            <a:r>
              <a:rPr lang="en-US" baseline="0" dirty="0" err="1"/>
              <a:t>css</a:t>
            </a:r>
            <a:r>
              <a:rPr lang="en-US" baseline="0" dirty="0"/>
              <a:t> helps prevent bugs.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40835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When you reset you attempt to start at</a:t>
            </a:r>
            <a:r>
              <a:rPr lang="en-US" baseline="0" dirty="0"/>
              <a:t> a baseline value for all your elements, zero-out, you make allowances for html5 tags some browsers might not recognize, and you attempt to fix browser bugs.  LOOK AT THE FILES, opinionated simple means the developers did this, this way because they prefer to write code or develop a certain way.  Usually the better way.  Important when we get to frameworks, which are abstractions of programming languages, they were made to be used one way – and they work great that way, deviate and they are not so great.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74288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Demo without</a:t>
            </a:r>
            <a:r>
              <a:rPr lang="en-US" baseline="0" dirty="0"/>
              <a:t> reset.css and with –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1901523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we are fixing cross-browsers boo boos, we are using someone else’s code, not reinventing the wheel and learning a cool interview question.  Maybe someday all browsers will be chrome, sigh</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58492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68086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Gather feedback on topics</a:t>
            </a:r>
            <a:r>
              <a:rPr lang="en-US" baseline="0" dirty="0"/>
              <a:t> like pace, content, challenges, etc.  Explain that as a team we have to rely on feedback from each other to </a:t>
            </a:r>
            <a:r>
              <a:rPr lang="en-US" baseline="0" dirty="0" err="1"/>
              <a:t>segway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94605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164547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42246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4126996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Lets all login </a:t>
            </a:r>
            <a:r>
              <a:rPr lang="en-US" dirty="0" err="1"/>
              <a:t>heroku</a:t>
            </a:r>
            <a:r>
              <a:rPr lang="en-US" dirty="0"/>
              <a:t>…</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164411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13860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remote –v :show</a:t>
            </a:r>
            <a:r>
              <a:rPr lang="en-US" baseline="0" dirty="0"/>
              <a:t> the places we can push to.  </a:t>
            </a:r>
            <a:r>
              <a:rPr lang="en-US" baseline="0" dirty="0" err="1"/>
              <a:t>Heroku</a:t>
            </a:r>
            <a:r>
              <a:rPr lang="en-US" baseline="0" dirty="0"/>
              <a:t> create :</a:t>
            </a:r>
            <a:r>
              <a:rPr lang="en-US" baseline="0" dirty="0" err="1"/>
              <a:t>creat</a:t>
            </a:r>
            <a:r>
              <a:rPr lang="en-US" baseline="0" dirty="0"/>
              <a:t> the app on </a:t>
            </a:r>
            <a:r>
              <a:rPr lang="en-US" baseline="0" dirty="0" err="1"/>
              <a:t>heroku</a:t>
            </a:r>
            <a:r>
              <a:rPr lang="en-US" baseline="0" dirty="0"/>
              <a:t> and add on a new remote path to </a:t>
            </a:r>
            <a:r>
              <a:rPr lang="en-US" baseline="0" dirty="0" err="1"/>
              <a:t>git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2776070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3881342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4241346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2752941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361333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I’m seriously impressed</a:t>
            </a:r>
            <a:r>
              <a:rPr lang="en-US" baseline="0" dirty="0"/>
              <a:t> by the </a:t>
            </a:r>
            <a:r>
              <a:rPr lang="en-US" baseline="0" dirty="0" err="1"/>
              <a:t>everybodys</a:t>
            </a:r>
            <a:r>
              <a:rPr lang="en-US" baseline="0" dirty="0"/>
              <a:t> hard work and collaboration.  This is seriously tough stuff we are learning here today and very quickly, and you have all show a fearlessness in tackling this challenge, applaud!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4550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1253278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3692410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a:p>
        </p:txBody>
      </p:sp>
    </p:spTree>
    <p:extLst>
      <p:ext uri="{BB962C8B-B14F-4D97-AF65-F5344CB8AC3E}">
        <p14:creationId xmlns:p14="http://schemas.microsoft.com/office/powerpoint/2010/main" val="2148331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2990649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3798097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1754505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62</a:t>
            </a:fld>
            <a:endParaRPr lang="en-US"/>
          </a:p>
        </p:txBody>
      </p:sp>
    </p:spTree>
    <p:extLst>
      <p:ext uri="{BB962C8B-B14F-4D97-AF65-F5344CB8AC3E}">
        <p14:creationId xmlns:p14="http://schemas.microsoft.com/office/powerpoint/2010/main" val="1412787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64</a:t>
            </a:fld>
            <a:endParaRPr lang="en-US"/>
          </a:p>
        </p:txBody>
      </p:sp>
    </p:spTree>
    <p:extLst>
      <p:ext uri="{BB962C8B-B14F-4D97-AF65-F5344CB8AC3E}">
        <p14:creationId xmlns:p14="http://schemas.microsoft.com/office/powerpoint/2010/main" val="2503898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67</a:t>
            </a:fld>
            <a:endParaRPr lang="en-US"/>
          </a:p>
        </p:txBody>
      </p:sp>
    </p:spTree>
    <p:extLst>
      <p:ext uri="{BB962C8B-B14F-4D97-AF65-F5344CB8AC3E}">
        <p14:creationId xmlns:p14="http://schemas.microsoft.com/office/powerpoint/2010/main" val="2077633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68</a:t>
            </a:fld>
            <a:endParaRPr lang="en-US"/>
          </a:p>
        </p:txBody>
      </p:sp>
    </p:spTree>
    <p:extLst>
      <p:ext uri="{BB962C8B-B14F-4D97-AF65-F5344CB8AC3E}">
        <p14:creationId xmlns:p14="http://schemas.microsoft.com/office/powerpoint/2010/main" val="427766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072574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67952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You may not have the design perfected or there may be bugs or it may even cause your computer to crash when you run it but</a:t>
            </a:r>
            <a:r>
              <a:rPr lang="en-US" baseline="0" dirty="0"/>
              <a:t> please </a:t>
            </a:r>
            <a:r>
              <a:rPr lang="en-US" baseline="0" dirty="0" err="1"/>
              <a:t>PLEASE</a:t>
            </a:r>
            <a:r>
              <a:rPr lang="en-US" baseline="0" dirty="0"/>
              <a:t> submit your homework… I always save my work before checking homework, But seriously you do not want to fall behind and miss two homework submission and miss our on career services.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835079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them define</a:t>
            </a:r>
            <a:r>
              <a:rPr lang="en-US" baseline="0" dirty="0"/>
              <a:t> full stack dev, ask quick console questions, ask what </a:t>
            </a:r>
            <a:r>
              <a:rPr lang="en-US" baseline="0" dirty="0" err="1"/>
              <a:t>github</a:t>
            </a:r>
            <a:r>
              <a:rPr lang="en-US" baseline="0" dirty="0"/>
              <a:t> prevents Pick a random name,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912254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201472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Question about </a:t>
            </a:r>
            <a:r>
              <a:rPr lang="en-US" baseline="0" dirty="0" err="1"/>
              <a:t>divs</a:t>
            </a:r>
            <a:r>
              <a:rPr lang="en-US" baseline="0" dirty="0"/>
              <a:t>, vs html5,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791928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F2DAE4-C87D-464C-8529-C68309DD1CFC}" type="datetimeFigureOut">
              <a:rPr lang="en-US" smtClean="0"/>
              <a:t>4/25/2016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F2DAE4-C87D-464C-8529-C68309DD1CFC}" type="datetimeFigureOut">
              <a:rPr lang="en-US" smtClean="0"/>
              <a:t>4/25/2016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40744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214231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4083505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40447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388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2998778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64557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2733144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4/25/2016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4/25/2016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60211106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4/25/2016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29685860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4/25/2016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validator.w3.org/"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mozilla.org/en-US/docs/Web/HTML/Element/div"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hyperlink" Target="https://necolas.github.io/normalize.css/4.1.1/normalize.css" TargetMode="External"/><Relationship Id="rId4" Type="http://schemas.openxmlformats.org/officeDocument/2006/relationships/hyperlink" Target="http://meyerweb.com/eric/tools/css/reset/reset.cs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11.jpe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bootcampspot.com/homework/"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the-Coding-Boot-Camp-at-UT-Austin/04-16-Class-Content"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Going Live</a:t>
            </a:r>
          </a:p>
        </p:txBody>
      </p:sp>
      <p:sp>
        <p:nvSpPr>
          <p:cNvPr id="3" name="Text Placeholder 2"/>
          <p:cNvSpPr>
            <a:spLocks noGrp="1"/>
          </p:cNvSpPr>
          <p:nvPr>
            <p:ph type="body" sz="quarter" idx="11"/>
          </p:nvPr>
        </p:nvSpPr>
        <p:spPr/>
        <p:txBody>
          <a:bodyPr/>
          <a:lstStyle/>
          <a:p>
            <a:r>
              <a:rPr lang="en-US" dirty="0"/>
              <a:t>April 25, 2016</a:t>
            </a:r>
          </a:p>
        </p:txBody>
      </p:sp>
      <p:sp>
        <p:nvSpPr>
          <p:cNvPr id="4" name="Text Placeholder 3"/>
          <p:cNvSpPr>
            <a:spLocks noGrp="1"/>
          </p:cNvSpPr>
          <p:nvPr>
            <p:ph type="body" sz="quarter" idx="10"/>
          </p:nvPr>
        </p:nvSpPr>
        <p:spPr/>
        <p:txBody>
          <a:bodyPr/>
          <a:lstStyle/>
          <a:p>
            <a:r>
              <a:rPr lang="en-US" dirty="0"/>
              <a:t>Day 4</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dn.meme.am/instances/644287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Full-Stack Development?</a:t>
            </a:r>
          </a:p>
        </p:txBody>
      </p:sp>
    </p:spTree>
    <p:extLst>
      <p:ext uri="{BB962C8B-B14F-4D97-AF65-F5344CB8AC3E}">
        <p14:creationId xmlns:p14="http://schemas.microsoft.com/office/powerpoint/2010/main" val="901445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Intro to Console</a:t>
            </a:r>
          </a:p>
        </p:txBody>
      </p:sp>
      <p:pic>
        <p:nvPicPr>
          <p:cNvPr id="4" name="Picture 4" descr="http://cdn.osxdaily.com/wp-content/uploads/2013/02/better-looking-terminal-mac-o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150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&lt;title&gt; Intro to HTML &lt;/title&gt;</a:t>
            </a:r>
          </a:p>
        </p:txBody>
      </p:sp>
      <p:pic>
        <p:nvPicPr>
          <p:cNvPr id="5" name="Picture 2" descr="https://upload.wikimedia.org/wikipedia/commons/thumb/6/61/HTML5_logo_and_wordmark.svg/2000px-HTML5_logo_and_word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911367"/>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99lime.com/_bak/topics/you-only-need-10-tags/assets/exampl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364" y="940553"/>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 y="5293306"/>
            <a:ext cx="9155741" cy="10563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42926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dirty="0"/>
              <a:t>Pushing and Pulling to GitHub</a:t>
            </a:r>
          </a:p>
        </p:txBody>
      </p:sp>
      <p:sp>
        <p:nvSpPr>
          <p:cNvPr id="33" name="Rectangle 3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cdn.tutsplus.com/net/uploads/2013/08/github-collab-retina-preview.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Elbow Connector 38"/>
          <p:cNvCxnSpPr>
            <a:stCxn id="34"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418356" y="867752"/>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41" name="Rectangle 40"/>
          <p:cNvSpPr/>
          <p:nvPr/>
        </p:nvSpPr>
        <p:spPr>
          <a:xfrm>
            <a:off x="3538132" y="864932"/>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42" name="Rectangle 41"/>
          <p:cNvSpPr/>
          <p:nvPr/>
        </p:nvSpPr>
        <p:spPr>
          <a:xfrm>
            <a:off x="4618862" y="871893"/>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43" name="Rectangle 42"/>
          <p:cNvSpPr/>
          <p:nvPr/>
        </p:nvSpPr>
        <p:spPr>
          <a:xfrm>
            <a:off x="5874048" y="871893"/>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cxnSp>
        <p:nvCxnSpPr>
          <p:cNvPr id="44" name="Elbow Connector 43"/>
          <p:cNvCxnSpPr>
            <a:endCxn id="35"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563804" y="2546408"/>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sp>
        <p:nvSpPr>
          <p:cNvPr id="46" name="TextBox 45"/>
          <p:cNvSpPr txBox="1"/>
          <p:nvPr/>
        </p:nvSpPr>
        <p:spPr>
          <a:xfrm>
            <a:off x="2588153" y="2962181"/>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cxnSp>
        <p:nvCxnSpPr>
          <p:cNvPr id="47" name="Elbow Connector 46"/>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42617" y="4818240"/>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sp>
        <p:nvSpPr>
          <p:cNvPr id="50" name="TextBox 49"/>
          <p:cNvSpPr txBox="1"/>
          <p:nvPr/>
        </p:nvSpPr>
        <p:spPr>
          <a:xfrm>
            <a:off x="1563804" y="4085073"/>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cxnSp>
        <p:nvCxnSpPr>
          <p:cNvPr id="51" name="Elbow Connector 50"/>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37222" y="5325806"/>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cxnSp>
        <p:nvCxnSpPr>
          <p:cNvPr id="53" name="Elbow Connector 52"/>
          <p:cNvCxnSpPr>
            <a:endCxn id="37"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861834" y="5744566"/>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sp>
        <p:nvSpPr>
          <p:cNvPr id="55" name="TextBox 54"/>
          <p:cNvSpPr txBox="1"/>
          <p:nvPr/>
        </p:nvSpPr>
        <p:spPr>
          <a:xfrm>
            <a:off x="6571557" y="1442919"/>
            <a:ext cx="1447832" cy="307777"/>
          </a:xfrm>
          <a:prstGeom prst="rect">
            <a:avLst/>
          </a:prstGeom>
          <a:noFill/>
        </p:spPr>
        <p:txBody>
          <a:bodyPr wrap="none" rtlCol="0">
            <a:spAutoFit/>
          </a:bodyPr>
          <a:lstStyle/>
          <a:p>
            <a:r>
              <a:rPr lang="en-US" sz="1400" b="1" u="sng" dirty="0">
                <a:latin typeface="Arial" panose="020B0604020202020204" pitchFamily="34" charset="0"/>
                <a:cs typeface="Arial" panose="020B0604020202020204" pitchFamily="34" charset="0"/>
              </a:rPr>
              <a:t>GitHub Branch</a:t>
            </a:r>
          </a:p>
        </p:txBody>
      </p:sp>
      <p:pic>
        <p:nvPicPr>
          <p:cNvPr id="5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508" y="2605319"/>
            <a:ext cx="1271352" cy="105291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871" y="3793644"/>
            <a:ext cx="904753" cy="110993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http://www.50img.com/wp-content/uploads/2016/04/6358493125468533551700185372_8-kobe-bryant-legacy-reasons-why-kobe-bryant-should-retir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599" r="27629"/>
          <a:stretch/>
        </p:blipFill>
        <p:spPr bwMode="auto">
          <a:xfrm>
            <a:off x="440895" y="5134542"/>
            <a:ext cx="897769" cy="1119615"/>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Elbow Connector 58"/>
          <p:cNvCxnSpPr/>
          <p:nvPr/>
        </p:nvCxnSpPr>
        <p:spPr>
          <a:xfrm rot="5400000">
            <a:off x="2201119" y="2772717"/>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921699" y="4085073"/>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spTree>
    <p:extLst>
      <p:ext uri="{BB962C8B-B14F-4D97-AF65-F5344CB8AC3E}">
        <p14:creationId xmlns:p14="http://schemas.microsoft.com/office/powerpoint/2010/main" val="4063276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4" name="Rectangle 3"/>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CSS Syntax</a:t>
            </a:r>
          </a:p>
        </p:txBody>
      </p:sp>
      <p:sp>
        <p:nvSpPr>
          <p:cNvPr id="6" name="Content Placeholder 2"/>
          <p:cNvSpPr txBox="1">
            <a:spLocks/>
          </p:cNvSpPr>
          <p:nvPr/>
        </p:nvSpPr>
        <p:spPr>
          <a:xfrm>
            <a:off x="457200" y="828115"/>
            <a:ext cx="8153400" cy="33528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CSS works by hooking onto </a:t>
            </a:r>
            <a:r>
              <a:rPr lang="en-US" sz="2000" b="1" dirty="0">
                <a:latin typeface="Arial" panose="020B0604020202020204" pitchFamily="34" charset="0"/>
                <a:cs typeface="Arial" panose="020B0604020202020204" pitchFamily="34" charset="0"/>
              </a:rPr>
              <a:t>selectors</a:t>
            </a:r>
            <a:r>
              <a:rPr lang="en-US" sz="2000" dirty="0">
                <a:latin typeface="Arial" panose="020B0604020202020204" pitchFamily="34" charset="0"/>
                <a:cs typeface="Arial" panose="020B0604020202020204" pitchFamily="34" charset="0"/>
              </a:rPr>
              <a:t> added into HTML using “</a:t>
            </a:r>
            <a:r>
              <a:rPr lang="en-US" sz="2000" b="1" dirty="0">
                <a:latin typeface="Arial" panose="020B0604020202020204" pitchFamily="34" charset="0"/>
                <a:cs typeface="Arial" panose="020B0604020202020204" pitchFamily="34" charset="0"/>
              </a:rPr>
              <a:t>classes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identifiers</a:t>
            </a:r>
            <a:r>
              <a:rPr lang="en-US" sz="2000" dirty="0">
                <a:latin typeface="Arial" panose="020B0604020202020204" pitchFamily="34" charset="0"/>
                <a:cs typeface="Arial" panose="020B0604020202020204" pitchFamily="34" charset="0"/>
              </a:rPr>
              <a:t>”. </a:t>
            </a: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Once hooked, we apply </a:t>
            </a:r>
            <a:r>
              <a:rPr lang="en-US" sz="2000" b="1" dirty="0">
                <a:latin typeface="Arial" panose="020B0604020202020204" pitchFamily="34" charset="0"/>
                <a:cs typeface="Arial" panose="020B0604020202020204" pitchFamily="34" charset="0"/>
              </a:rPr>
              <a:t>styles </a:t>
            </a:r>
            <a:r>
              <a:rPr lang="en-US" sz="2000" dirty="0">
                <a:latin typeface="Arial" panose="020B0604020202020204" pitchFamily="34" charset="0"/>
                <a:cs typeface="Arial" panose="020B0604020202020204" pitchFamily="34" charset="0"/>
              </a:rPr>
              <a:t>to those HTML elements using </a:t>
            </a:r>
            <a:r>
              <a:rPr lang="en-US" sz="2000" dirty="0" err="1">
                <a:latin typeface="Arial" panose="020B0604020202020204" pitchFamily="34" charset="0"/>
                <a:cs typeface="Arial" panose="020B0604020202020204" pitchFamily="34" charset="0"/>
              </a:rPr>
              <a:t>css</a:t>
            </a:r>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7" name="Picture 2" descr="http://en.support.files.wordpress.com/2011/09/css-selectors-l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82" y="2629938"/>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993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8" name="Rectangle 7"/>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Concept of “Flow”</a:t>
            </a:r>
          </a:p>
        </p:txBody>
      </p:sp>
      <p:pic>
        <p:nvPicPr>
          <p:cNvPr id="9" name="Picture 2" descr="https://css-tricks.com/wp-content/csstricks-uploads/web-text-wr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26345"/>
            <a:ext cx="7386507" cy="3693255"/>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In HTML/CSS, (by default) every element displayed is governed by a concept called “</a:t>
            </a:r>
            <a:r>
              <a:rPr lang="en-US" sz="2200" b="1" dirty="0">
                <a:latin typeface="Arial" panose="020B0604020202020204" pitchFamily="34" charset="0"/>
                <a:cs typeface="Arial" panose="020B0604020202020204" pitchFamily="34" charset="0"/>
              </a:rPr>
              <a:t>flow</a:t>
            </a:r>
            <a:r>
              <a:rPr lang="en-US" sz="2200" dirty="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means that HTML elements force their adjacent elements to </a:t>
            </a:r>
            <a:r>
              <a:rPr lang="en-US" sz="2200" b="1" dirty="0">
                <a:latin typeface="Arial" panose="020B0604020202020204" pitchFamily="34" charset="0"/>
                <a:cs typeface="Arial" panose="020B0604020202020204" pitchFamily="34" charset="0"/>
              </a:rPr>
              <a:t>flow around</a:t>
            </a:r>
            <a:r>
              <a:rPr lang="en-US" sz="2200" dirty="0">
                <a:latin typeface="Arial" panose="020B0604020202020204" pitchFamily="34" charset="0"/>
                <a:cs typeface="Arial" panose="020B0604020202020204" pitchFamily="34" charset="0"/>
              </a:rPr>
              <a:t> them. </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2943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Box Model</a:t>
            </a:r>
          </a:p>
        </p:txBody>
      </p:sp>
      <p:sp>
        <p:nvSpPr>
          <p:cNvPr id="7" name="Shape 70"/>
          <p:cNvSpPr txBox="1">
            <a:spLocks/>
          </p:cNvSpPr>
          <p:nvPr/>
        </p:nvSpPr>
        <p:spPr>
          <a:xfrm>
            <a:off x="304800" y="5355948"/>
            <a:ext cx="8610599" cy="10443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The Box Model wraps every CSS element in </a:t>
            </a:r>
            <a:r>
              <a:rPr lang="en-US" sz="2200" b="1" dirty="0">
                <a:latin typeface="Arial" panose="020B0604020202020204" pitchFamily="34" charset="0"/>
                <a:cs typeface="Arial" panose="020B0604020202020204" pitchFamily="34" charset="0"/>
              </a:rPr>
              <a:t>padding, border, and margin</a:t>
            </a:r>
            <a:r>
              <a:rPr lang="en-US" sz="2200" dirty="0">
                <a:latin typeface="Arial" panose="020B0604020202020204" pitchFamily="34" charset="0"/>
                <a:cs typeface="Arial" panose="020B0604020202020204" pitchFamily="34" charset="0"/>
              </a:rPr>
              <a:t> – allowing micro changes of spacing. </a:t>
            </a:r>
            <a:endParaRPr lang="en-US" sz="2200" b="1" dirty="0">
              <a:latin typeface="Arial" panose="020B0604020202020204" pitchFamily="34" charset="0"/>
              <a:cs typeface="Arial" panose="020B0604020202020204" pitchFamily="34" charset="0"/>
            </a:endParaRPr>
          </a:p>
        </p:txBody>
      </p:sp>
      <p:pic>
        <p:nvPicPr>
          <p:cNvPr id="11" name="Picture 2" descr="https://sarahnottcomputing.files.wordpress.com/2013/11/box-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61" y="783753"/>
            <a:ext cx="5340339" cy="450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156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8" name="Rectangle 7"/>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CSS Positioning</a:t>
            </a:r>
          </a:p>
        </p:txBody>
      </p:sp>
      <p:sp>
        <p:nvSpPr>
          <p:cNvPr id="9" name="Shape 70"/>
          <p:cNvSpPr txBox="1">
            <a:spLocks/>
          </p:cNvSpPr>
          <p:nvPr/>
        </p:nvSpPr>
        <p:spPr>
          <a:xfrm>
            <a:off x="304800" y="5549738"/>
            <a:ext cx="8610599" cy="85051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Through CSS positioning (</a:t>
            </a:r>
            <a:r>
              <a:rPr lang="en-US" sz="2200" b="1" dirty="0">
                <a:latin typeface="Arial" panose="020B0604020202020204" pitchFamily="34" charset="0"/>
                <a:cs typeface="Arial" panose="020B0604020202020204" pitchFamily="34" charset="0"/>
              </a:rPr>
              <a:t>static, relative, fixed, absolute) </a:t>
            </a:r>
            <a:r>
              <a:rPr lang="en-US" sz="2200" dirty="0">
                <a:latin typeface="Arial" panose="020B0604020202020204" pitchFamily="34" charset="0"/>
                <a:cs typeface="Arial" panose="020B0604020202020204" pitchFamily="34" charset="0"/>
              </a:rPr>
              <a:t>we can orient our html elements in relation to space.</a:t>
            </a:r>
            <a:endParaRPr lang="en-US" sz="2200" b="1"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1978264" y="783753"/>
            <a:ext cx="5695950" cy="4636087"/>
          </a:xfrm>
          <a:prstGeom prst="rect">
            <a:avLst/>
          </a:prstGeom>
        </p:spPr>
      </p:pic>
    </p:spTree>
    <p:extLst>
      <p:ext uri="{BB962C8B-B14F-4D97-AF65-F5344CB8AC3E}">
        <p14:creationId xmlns:p14="http://schemas.microsoft.com/office/powerpoint/2010/main" val="2759765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How to Learn…</a:t>
            </a:r>
          </a:p>
        </p:txBody>
      </p:sp>
      <p:pic>
        <p:nvPicPr>
          <p:cNvPr id="9" name="Picture 8"/>
          <p:cNvPicPr>
            <a:picLocks noChangeAspect="1"/>
          </p:cNvPicPr>
          <p:nvPr/>
        </p:nvPicPr>
        <p:blipFill>
          <a:blip r:embed="rId3"/>
          <a:stretch>
            <a:fillRect/>
          </a:stretch>
        </p:blipFill>
        <p:spPr>
          <a:xfrm>
            <a:off x="304800" y="3270704"/>
            <a:ext cx="4562475" cy="1285875"/>
          </a:xfrm>
          <a:prstGeom prst="rect">
            <a:avLst/>
          </a:prstGeom>
        </p:spPr>
      </p:pic>
      <p:pic>
        <p:nvPicPr>
          <p:cNvPr id="10" name="Picture 4" descr="w3schools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6000"/>
          <a:stretch/>
        </p:blipFill>
        <p:spPr bwMode="auto">
          <a:xfrm>
            <a:off x="0" y="701798"/>
            <a:ext cx="440055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entacu.files.wordpress.com/2015/03/mdn_logo-wordmark-full_colo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0509" y="4827157"/>
            <a:ext cx="5565775" cy="13914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msotfy.com/s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284" y="1425553"/>
            <a:ext cx="5715000" cy="17030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5261655" y="3908266"/>
            <a:ext cx="1971675" cy="428625"/>
          </a:xfrm>
          <a:prstGeom prst="rect">
            <a:avLst/>
          </a:prstGeom>
        </p:spPr>
      </p:pic>
      <p:pic>
        <p:nvPicPr>
          <p:cNvPr id="14" name="Picture 13"/>
          <p:cNvPicPr>
            <a:picLocks noChangeAspect="1"/>
          </p:cNvPicPr>
          <p:nvPr/>
        </p:nvPicPr>
        <p:blipFill>
          <a:blip r:embed="rId8"/>
          <a:stretch>
            <a:fillRect/>
          </a:stretch>
        </p:blipFill>
        <p:spPr>
          <a:xfrm>
            <a:off x="1956079" y="2479422"/>
            <a:ext cx="1438275" cy="504825"/>
          </a:xfrm>
          <a:prstGeom prst="rect">
            <a:avLst/>
          </a:prstGeom>
        </p:spPr>
      </p:pic>
      <p:pic>
        <p:nvPicPr>
          <p:cNvPr id="15" name="Picture 14"/>
          <p:cNvPicPr>
            <a:picLocks noChangeAspect="1"/>
          </p:cNvPicPr>
          <p:nvPr/>
        </p:nvPicPr>
        <p:blipFill rotWithShape="1">
          <a:blip r:embed="rId9"/>
          <a:srcRect t="5662"/>
          <a:stretch/>
        </p:blipFill>
        <p:spPr>
          <a:xfrm>
            <a:off x="7467600" y="914400"/>
            <a:ext cx="1343025" cy="799727"/>
          </a:xfrm>
          <a:prstGeom prst="rect">
            <a:avLst/>
          </a:prstGeom>
        </p:spPr>
      </p:pic>
      <p:pic>
        <p:nvPicPr>
          <p:cNvPr id="16" name="Picture 15"/>
          <p:cNvPicPr>
            <a:picLocks noChangeAspect="1"/>
          </p:cNvPicPr>
          <p:nvPr/>
        </p:nvPicPr>
        <p:blipFill>
          <a:blip r:embed="rId10"/>
          <a:stretch>
            <a:fillRect/>
          </a:stretch>
        </p:blipFill>
        <p:spPr>
          <a:xfrm>
            <a:off x="4171950" y="857946"/>
            <a:ext cx="2781300" cy="628650"/>
          </a:xfrm>
          <a:prstGeom prst="rect">
            <a:avLst/>
          </a:prstGeom>
        </p:spPr>
      </p:pic>
      <p:pic>
        <p:nvPicPr>
          <p:cNvPr id="17" name="Picture 8" descr="http://incomebooster.org/wp-content/uploads/2011/08/SmashingMagazin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8725" y="4635212"/>
            <a:ext cx="1943100" cy="166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16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Troubleshoot…</a:t>
            </a:r>
          </a:p>
        </p:txBody>
      </p:sp>
      <p:sp>
        <p:nvSpPr>
          <p:cNvPr id="3" name="Shape 70"/>
          <p:cNvSpPr txBox="1">
            <a:spLocks/>
          </p:cNvSpPr>
          <p:nvPr/>
        </p:nvSpPr>
        <p:spPr>
          <a:xfrm>
            <a:off x="324592" y="12192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The console window in the browser inspector.</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Something New: HTML and CSS validation</a:t>
            </a: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hlinkClick r:id="rId2"/>
              </a:rPr>
              <a:t>https://validator.w3.org/</a:t>
            </a:r>
            <a:r>
              <a:rPr lang="en-US" sz="2200" dirty="0">
                <a:latin typeface="Arial" panose="020B0604020202020204" pitchFamily="34" charset="0"/>
                <a:cs typeface="Arial" panose="020B0604020202020204" pitchFamily="34" charset="0"/>
              </a:rPr>
              <a:t> </a:t>
            </a:r>
          </a:p>
          <a:p>
            <a:pPr marL="0" indent="0">
              <a:buNone/>
            </a:pPr>
            <a:endParaRPr lang="en-US" sz="22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67000"/>
            <a:ext cx="5565188" cy="2566204"/>
          </a:xfrm>
          <a:prstGeom prst="rect">
            <a:avLst/>
          </a:prstGeom>
        </p:spPr>
      </p:pic>
    </p:spTree>
    <p:extLst>
      <p:ext uri="{BB962C8B-B14F-4D97-AF65-F5344CB8AC3E}">
        <p14:creationId xmlns:p14="http://schemas.microsoft.com/office/powerpoint/2010/main" val="372706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Check-Up Session</a:t>
            </a:r>
          </a:p>
        </p:txBody>
      </p:sp>
      <p:sp>
        <p:nvSpPr>
          <p:cNvPr id="3" name="Title 1"/>
          <p:cNvSpPr txBox="1">
            <a:spLocks/>
          </p:cNvSpPr>
          <p:nvPr/>
        </p:nvSpPr>
        <p:spPr>
          <a:xfrm>
            <a:off x="304800" y="1676400"/>
            <a:ext cx="8534400" cy="15240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How’s it going?</a:t>
            </a:r>
          </a:p>
        </p:txBody>
      </p:sp>
      <p:sp>
        <p:nvSpPr>
          <p:cNvPr id="4" name="Title 1"/>
          <p:cNvSpPr txBox="1">
            <a:spLocks/>
          </p:cNvSpPr>
          <p:nvPr/>
        </p:nvSpPr>
        <p:spPr>
          <a:xfrm>
            <a:off x="287215" y="3048000"/>
            <a:ext cx="8534400" cy="6858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After 1 week of Bootcamp, how are you holding up?</a:t>
            </a:r>
          </a:p>
        </p:txBody>
      </p:sp>
      <p:sp>
        <p:nvSpPr>
          <p:cNvPr id="5" name="Title 1"/>
          <p:cNvSpPr txBox="1">
            <a:spLocks/>
          </p:cNvSpPr>
          <p:nvPr/>
        </p:nvSpPr>
        <p:spPr>
          <a:xfrm>
            <a:off x="258745" y="3657600"/>
            <a:ext cx="8534400" cy="6858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What feedback do you have so far? </a:t>
            </a:r>
          </a:p>
        </p:txBody>
      </p:sp>
    </p:spTree>
    <p:extLst>
      <p:ext uri="{BB962C8B-B14F-4D97-AF65-F5344CB8AC3E}">
        <p14:creationId xmlns:p14="http://schemas.microsoft.com/office/powerpoint/2010/main" val="1957198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General Questions / Issues?</a:t>
            </a:r>
          </a:p>
        </p:txBody>
      </p:sp>
      <p:pic>
        <p:nvPicPr>
          <p:cNvPr id="4" name="Picture 4" descr="What's Troubling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67" y="1017280"/>
            <a:ext cx="8465755" cy="484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75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Take</a:t>
            </a:r>
          </a:p>
        </p:txBody>
      </p:sp>
    </p:spTree>
    <p:extLst>
      <p:ext uri="{BB962C8B-B14F-4D97-AF65-F5344CB8AC3E}">
        <p14:creationId xmlns:p14="http://schemas.microsoft.com/office/powerpoint/2010/main" val="874699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6" name="Rectangle 5"/>
          <p:cNvSpPr/>
          <p:nvPr/>
        </p:nvSpPr>
        <p:spPr>
          <a:xfrm>
            <a:off x="304800" y="98052"/>
            <a:ext cx="57150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Divs</a:t>
            </a:r>
            <a:r>
              <a:rPr lang="en-US" sz="2400" b="1" dirty="0">
                <a:latin typeface="Arial" panose="020B0604020202020204" pitchFamily="34" charset="0"/>
                <a:cs typeface="Arial" panose="020B0604020202020204" pitchFamily="34" charset="0"/>
              </a:rPr>
              <a:t>, Sections, </a:t>
            </a:r>
            <a:r>
              <a:rPr lang="en-US" sz="2400" b="1" dirty="0" err="1">
                <a:latin typeface="Arial" panose="020B0604020202020204" pitchFamily="34" charset="0"/>
                <a:cs typeface="Arial" panose="020B0604020202020204" pitchFamily="34" charset="0"/>
              </a:rPr>
              <a:t>Navs</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pic>
        <p:nvPicPr>
          <p:cNvPr id="7" name="Picture 6"/>
          <p:cNvPicPr>
            <a:picLocks noChangeAspect="1"/>
          </p:cNvPicPr>
          <p:nvPr/>
        </p:nvPicPr>
        <p:blipFill rotWithShape="1">
          <a:blip r:embed="rId3"/>
          <a:srcRect t="17164" b="67431"/>
          <a:stretch/>
        </p:blipFill>
        <p:spPr>
          <a:xfrm>
            <a:off x="860162" y="2847383"/>
            <a:ext cx="8305800" cy="818669"/>
          </a:xfrm>
          <a:prstGeom prst="rect">
            <a:avLst/>
          </a:prstGeom>
        </p:spPr>
      </p:pic>
      <p:pic>
        <p:nvPicPr>
          <p:cNvPr id="11" name="Picture 10"/>
          <p:cNvPicPr>
            <a:picLocks noChangeAspect="1"/>
          </p:cNvPicPr>
          <p:nvPr/>
        </p:nvPicPr>
        <p:blipFill rotWithShape="1">
          <a:blip r:embed="rId4"/>
          <a:srcRect l="-730" t="-2824" r="24818" b="78202"/>
          <a:stretch/>
        </p:blipFill>
        <p:spPr>
          <a:xfrm>
            <a:off x="630943" y="2065884"/>
            <a:ext cx="7924800" cy="860702"/>
          </a:xfrm>
          <a:prstGeom prst="rect">
            <a:avLst/>
          </a:prstGeom>
        </p:spPr>
      </p:pic>
      <p:pic>
        <p:nvPicPr>
          <p:cNvPr id="12" name="Picture 11"/>
          <p:cNvPicPr>
            <a:picLocks noChangeAspect="1"/>
          </p:cNvPicPr>
          <p:nvPr/>
        </p:nvPicPr>
        <p:blipFill>
          <a:blip r:embed="rId5"/>
          <a:stretch>
            <a:fillRect/>
          </a:stretch>
        </p:blipFill>
        <p:spPr>
          <a:xfrm>
            <a:off x="1219200" y="703224"/>
            <a:ext cx="5838825" cy="1314450"/>
          </a:xfrm>
          <a:prstGeom prst="rect">
            <a:avLst/>
          </a:prstGeom>
        </p:spPr>
      </p:pic>
      <p:pic>
        <p:nvPicPr>
          <p:cNvPr id="13" name="Picture 12"/>
          <p:cNvPicPr>
            <a:picLocks noChangeAspect="1"/>
          </p:cNvPicPr>
          <p:nvPr/>
        </p:nvPicPr>
        <p:blipFill>
          <a:blip r:embed="rId6"/>
          <a:stretch>
            <a:fillRect/>
          </a:stretch>
        </p:blipFill>
        <p:spPr>
          <a:xfrm>
            <a:off x="1066800" y="5598275"/>
            <a:ext cx="6324600" cy="671295"/>
          </a:xfrm>
          <a:prstGeom prst="rect">
            <a:avLst/>
          </a:prstGeom>
        </p:spPr>
      </p:pic>
      <p:pic>
        <p:nvPicPr>
          <p:cNvPr id="14" name="Picture 13"/>
          <p:cNvPicPr>
            <a:picLocks noChangeAspect="1"/>
          </p:cNvPicPr>
          <p:nvPr/>
        </p:nvPicPr>
        <p:blipFill>
          <a:blip r:embed="rId7"/>
          <a:stretch>
            <a:fillRect/>
          </a:stretch>
        </p:blipFill>
        <p:spPr>
          <a:xfrm>
            <a:off x="2057400" y="3658573"/>
            <a:ext cx="4524375" cy="819150"/>
          </a:xfrm>
          <a:prstGeom prst="rect">
            <a:avLst/>
          </a:prstGeom>
        </p:spPr>
      </p:pic>
      <p:pic>
        <p:nvPicPr>
          <p:cNvPr id="15" name="Picture 14"/>
          <p:cNvPicPr>
            <a:picLocks noChangeAspect="1"/>
          </p:cNvPicPr>
          <p:nvPr/>
        </p:nvPicPr>
        <p:blipFill>
          <a:blip r:embed="rId8"/>
          <a:stretch>
            <a:fillRect/>
          </a:stretch>
        </p:blipFill>
        <p:spPr>
          <a:xfrm>
            <a:off x="146529" y="4557224"/>
            <a:ext cx="8839200" cy="961550"/>
          </a:xfrm>
          <a:prstGeom prst="rect">
            <a:avLst/>
          </a:prstGeom>
        </p:spPr>
      </p:pic>
    </p:spTree>
    <p:extLst>
      <p:ext uri="{BB962C8B-B14F-4D97-AF65-F5344CB8AC3E}">
        <p14:creationId xmlns:p14="http://schemas.microsoft.com/office/powerpoint/2010/main" val="63269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 DIV</a:t>
            </a:r>
          </a:p>
        </p:txBody>
      </p:sp>
      <p:sp>
        <p:nvSpPr>
          <p:cNvPr id="3" name="Content Placeholder 2"/>
          <p:cNvSpPr txBox="1">
            <a:spLocks/>
          </p:cNvSpPr>
          <p:nvPr/>
        </p:nvSpPr>
        <p:spPr>
          <a:xfrm>
            <a:off x="457200" y="828115"/>
            <a:ext cx="8153400" cy="33528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hlinkClick r:id="rId2"/>
              </a:rPr>
              <a:t>https://developer.mozilla.org/en-US/docs/Web/HTML/Element/div</a:t>
            </a:r>
            <a:r>
              <a:rPr lang="en-US" sz="2000" dirty="0">
                <a:latin typeface="Arial" panose="020B0604020202020204" pitchFamily="34" charset="0"/>
                <a:cs typeface="Arial" panose="020B0604020202020204" pitchFamily="34" charset="0"/>
              </a:rPr>
              <a:t> </a:t>
            </a:r>
          </a:p>
          <a:p>
            <a:endParaRPr lang="en-US" sz="2000" b="1"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5274" y="1295400"/>
            <a:ext cx="9017252" cy="4743450"/>
          </a:xfrm>
          <a:prstGeom prst="rect">
            <a:avLst/>
          </a:prstGeom>
        </p:spPr>
      </p:pic>
    </p:spTree>
    <p:extLst>
      <p:ext uri="{BB962C8B-B14F-4D97-AF65-F5344CB8AC3E}">
        <p14:creationId xmlns:p14="http://schemas.microsoft.com/office/powerpoint/2010/main" val="2482195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7150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Divs</a:t>
            </a:r>
            <a:r>
              <a:rPr lang="en-US" sz="2400" b="1" dirty="0">
                <a:latin typeface="Arial" panose="020B0604020202020204" pitchFamily="34" charset="0"/>
                <a:cs typeface="Arial" panose="020B0604020202020204" pitchFamily="34" charset="0"/>
              </a:rPr>
              <a:t>, Sections, </a:t>
            </a:r>
            <a:r>
              <a:rPr lang="en-US" sz="2400" b="1" dirty="0" err="1">
                <a:latin typeface="Arial" panose="020B0604020202020204" pitchFamily="34" charset="0"/>
                <a:cs typeface="Arial" panose="020B0604020202020204" pitchFamily="34" charset="0"/>
              </a:rPr>
              <a:t>Navs</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pic>
        <p:nvPicPr>
          <p:cNvPr id="16" name="Picture 4" descr="http://www.hackerchick.com/wp-content/uploads/2010/05/201005WordPressDesignDiv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86894"/>
            <a:ext cx="5943599" cy="4460763"/>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70"/>
          <p:cNvSpPr txBox="1">
            <a:spLocks/>
          </p:cNvSpPr>
          <p:nvPr/>
        </p:nvSpPr>
        <p:spPr>
          <a:xfrm>
            <a:off x="304800" y="5314083"/>
            <a:ext cx="8610599" cy="1002116"/>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Fundamentally, all web layouts are composed of containers, traditionally called “</a:t>
            </a:r>
            <a:r>
              <a:rPr lang="en-US" sz="2200" b="1" dirty="0" err="1">
                <a:latin typeface="Arial" panose="020B0604020202020204" pitchFamily="34" charset="0"/>
                <a:cs typeface="Arial" panose="020B0604020202020204" pitchFamily="34" charset="0"/>
              </a:rPr>
              <a:t>divs</a:t>
            </a:r>
            <a:r>
              <a:rPr lang="en-US" sz="2200" dirty="0">
                <a:latin typeface="Arial" panose="020B0604020202020204" pitchFamily="34" charset="0"/>
                <a:cs typeface="Arial" panose="020B0604020202020204" pitchFamily="34" charset="0"/>
              </a:rPr>
              <a:t>”.</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304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7150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Divs</a:t>
            </a:r>
            <a:r>
              <a:rPr lang="en-US" sz="2400" b="1" dirty="0">
                <a:latin typeface="Arial" panose="020B0604020202020204" pitchFamily="34" charset="0"/>
                <a:cs typeface="Arial" panose="020B0604020202020204" pitchFamily="34" charset="0"/>
              </a:rPr>
              <a:t>, Sections, </a:t>
            </a:r>
            <a:r>
              <a:rPr lang="en-US" sz="2400" b="1" dirty="0" err="1">
                <a:latin typeface="Arial" panose="020B0604020202020204" pitchFamily="34" charset="0"/>
                <a:cs typeface="Arial" panose="020B0604020202020204" pitchFamily="34" charset="0"/>
              </a:rPr>
              <a:t>Navs</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a:stretch>
            <a:fillRect/>
          </a:stretch>
        </p:blipFill>
        <p:spPr>
          <a:xfrm>
            <a:off x="457200" y="752814"/>
            <a:ext cx="8380953" cy="3886200"/>
          </a:xfrm>
          <a:prstGeom prst="rect">
            <a:avLst/>
          </a:prstGeom>
          <a:ln>
            <a:solidFill>
              <a:schemeClr val="accent1"/>
            </a:solidFill>
          </a:ln>
        </p:spPr>
      </p:pic>
      <p:sp>
        <p:nvSpPr>
          <p:cNvPr id="7" name="Shape 70"/>
          <p:cNvSpPr txBox="1">
            <a:spLocks/>
          </p:cNvSpPr>
          <p:nvPr/>
        </p:nvSpPr>
        <p:spPr>
          <a:xfrm>
            <a:off x="304800" y="4787542"/>
            <a:ext cx="8610599" cy="165013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HTML5 introduced the concept of </a:t>
            </a:r>
            <a:r>
              <a:rPr lang="en-US" sz="2000" b="1" dirty="0">
                <a:latin typeface="Arial" panose="020B0604020202020204" pitchFamily="34" charset="0"/>
                <a:cs typeface="Arial" panose="020B0604020202020204" pitchFamily="34" charset="0"/>
              </a:rPr>
              <a:t>“semantic layouts” </a:t>
            </a:r>
            <a:r>
              <a:rPr lang="en-US" sz="2000" dirty="0">
                <a:latin typeface="Arial" panose="020B0604020202020204" pitchFamily="34" charset="0"/>
                <a:cs typeface="Arial" panose="020B0604020202020204" pitchFamily="34" charset="0"/>
              </a:rPr>
              <a:t>meaning “</a:t>
            </a:r>
            <a:r>
              <a:rPr lang="en-US" sz="2000" dirty="0" err="1">
                <a:latin typeface="Arial" panose="020B0604020202020204" pitchFamily="34" charset="0"/>
                <a:cs typeface="Arial" panose="020B0604020202020204" pitchFamily="34" charset="0"/>
              </a:rPr>
              <a:t>divs</a:t>
            </a:r>
            <a:r>
              <a:rPr lang="en-US" sz="2000" dirty="0">
                <a:latin typeface="Arial" panose="020B0604020202020204" pitchFamily="34" charset="0"/>
                <a:cs typeface="Arial" panose="020B0604020202020204" pitchFamily="34" charset="0"/>
              </a:rPr>
              <a:t>” could be given more “meaningful names.”</a:t>
            </a: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In theory, this helps with organization and search engine optimization. </a:t>
            </a:r>
          </a:p>
        </p:txBody>
      </p:sp>
    </p:spTree>
    <p:extLst>
      <p:ext uri="{BB962C8B-B14F-4D97-AF65-F5344CB8AC3E}">
        <p14:creationId xmlns:p14="http://schemas.microsoft.com/office/powerpoint/2010/main" val="628676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57150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Divs</a:t>
            </a:r>
            <a:r>
              <a:rPr lang="en-US" sz="2400" b="1" dirty="0">
                <a:latin typeface="Arial" panose="020B0604020202020204" pitchFamily="34" charset="0"/>
                <a:cs typeface="Arial" panose="020B0604020202020204" pitchFamily="34" charset="0"/>
              </a:rPr>
              <a:t>, Sections, </a:t>
            </a:r>
            <a:r>
              <a:rPr lang="en-US" sz="2400" b="1" dirty="0" err="1">
                <a:latin typeface="Arial" panose="020B0604020202020204" pitchFamily="34" charset="0"/>
                <a:cs typeface="Arial" panose="020B0604020202020204" pitchFamily="34" charset="0"/>
              </a:rPr>
              <a:t>Navs</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sp>
        <p:nvSpPr>
          <p:cNvPr id="9" name="Shape 70"/>
          <p:cNvSpPr txBox="1">
            <a:spLocks/>
          </p:cNvSpPr>
          <p:nvPr/>
        </p:nvSpPr>
        <p:spPr>
          <a:xfrm>
            <a:off x="6262733" y="747991"/>
            <a:ext cx="2772410" cy="5495936"/>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That said… many (if not most) websites, seem to still be using basic </a:t>
            </a:r>
            <a:r>
              <a:rPr lang="en-US" sz="2000" b="1" dirty="0" err="1">
                <a:latin typeface="Arial" panose="020B0604020202020204" pitchFamily="34" charset="0"/>
                <a:cs typeface="Arial" panose="020B0604020202020204" pitchFamily="34" charset="0"/>
              </a:rPr>
              <a:t>divs.</a:t>
            </a:r>
            <a:r>
              <a:rPr lang="en-US" sz="2000" b="1" dirty="0">
                <a:latin typeface="Arial" panose="020B0604020202020204" pitchFamily="34" charset="0"/>
                <a:cs typeface="Arial" panose="020B0604020202020204" pitchFamily="34" charset="0"/>
              </a:rPr>
              <a:t> </a:t>
            </a: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There are reasons for this that we’ll showcase in later sections.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Additionally, it’s possible to include “semantics” by using id names and classes. </a:t>
            </a:r>
          </a:p>
        </p:txBody>
      </p:sp>
      <p:pic>
        <p:nvPicPr>
          <p:cNvPr id="10" name="Picture 9"/>
          <p:cNvPicPr>
            <a:picLocks noChangeAspect="1"/>
          </p:cNvPicPr>
          <p:nvPr/>
        </p:nvPicPr>
        <p:blipFill>
          <a:blip r:embed="rId2"/>
          <a:stretch>
            <a:fillRect/>
          </a:stretch>
        </p:blipFill>
        <p:spPr>
          <a:xfrm>
            <a:off x="304801" y="734487"/>
            <a:ext cx="5791200" cy="5503402"/>
          </a:xfrm>
          <a:prstGeom prst="rect">
            <a:avLst/>
          </a:prstGeom>
        </p:spPr>
      </p:pic>
    </p:spTree>
    <p:extLst>
      <p:ext uri="{BB962C8B-B14F-4D97-AF65-F5344CB8AC3E}">
        <p14:creationId xmlns:p14="http://schemas.microsoft.com/office/powerpoint/2010/main" val="1585983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7150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Divs</a:t>
            </a:r>
            <a:r>
              <a:rPr lang="en-US" sz="2400" b="1" dirty="0">
                <a:latin typeface="Arial" panose="020B0604020202020204" pitchFamily="34" charset="0"/>
                <a:cs typeface="Arial" panose="020B0604020202020204" pitchFamily="34" charset="0"/>
              </a:rPr>
              <a:t>, Sections, </a:t>
            </a:r>
            <a:r>
              <a:rPr lang="en-US" sz="2400" b="1" dirty="0" err="1">
                <a:latin typeface="Arial" panose="020B0604020202020204" pitchFamily="34" charset="0"/>
                <a:cs typeface="Arial" panose="020B0604020202020204" pitchFamily="34" charset="0"/>
              </a:rPr>
              <a:t>Navs</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sp>
        <p:nvSpPr>
          <p:cNvPr id="4" name="Shape 70"/>
          <p:cNvSpPr txBox="1">
            <a:spLocks/>
          </p:cNvSpPr>
          <p:nvPr/>
        </p:nvSpPr>
        <p:spPr>
          <a:xfrm>
            <a:off x="304800" y="5029199"/>
            <a:ext cx="8730343" cy="121472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Bottom line: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Follow your homework’s instructions. But when you get out in the “real world”, follow the convention of where you work!</a:t>
            </a:r>
          </a:p>
        </p:txBody>
      </p:sp>
      <p:sp>
        <p:nvSpPr>
          <p:cNvPr id="5" name="Rectangle 4"/>
          <p:cNvSpPr/>
          <p:nvPr/>
        </p:nvSpPr>
        <p:spPr>
          <a:xfrm>
            <a:off x="762000" y="762000"/>
            <a:ext cx="38862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76800" y="762000"/>
            <a:ext cx="38862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008744" y="2186382"/>
            <a:ext cx="1452642" cy="830997"/>
          </a:xfrm>
          <a:prstGeom prst="rect">
            <a:avLst/>
          </a:prstGeom>
          <a:noFill/>
        </p:spPr>
        <p:txBody>
          <a:bodyPr wrap="none" rtlCol="0">
            <a:spAutoFit/>
          </a:bodyPr>
          <a:lstStyle/>
          <a:p>
            <a:r>
              <a:rPr lang="en-US" sz="4800" b="1" dirty="0">
                <a:latin typeface="Arial" panose="020B0604020202020204" pitchFamily="34" charset="0"/>
                <a:cs typeface="Arial" panose="020B0604020202020204" pitchFamily="34" charset="0"/>
              </a:rPr>
              <a:t>div?</a:t>
            </a:r>
          </a:p>
        </p:txBody>
      </p:sp>
      <p:sp>
        <p:nvSpPr>
          <p:cNvPr id="8" name="TextBox 7"/>
          <p:cNvSpPr txBox="1"/>
          <p:nvPr/>
        </p:nvSpPr>
        <p:spPr>
          <a:xfrm>
            <a:off x="5638800" y="2191462"/>
            <a:ext cx="2787943" cy="830997"/>
          </a:xfrm>
          <a:prstGeom prst="rect">
            <a:avLst/>
          </a:prstGeom>
          <a:noFill/>
        </p:spPr>
        <p:txBody>
          <a:bodyPr wrap="none" rtlCol="0">
            <a:spAutoFit/>
          </a:bodyPr>
          <a:lstStyle/>
          <a:p>
            <a:r>
              <a:rPr lang="en-US" sz="4800" b="1" dirty="0">
                <a:latin typeface="Arial" panose="020B0604020202020204" pitchFamily="34" charset="0"/>
                <a:cs typeface="Arial" panose="020B0604020202020204" pitchFamily="34" charset="0"/>
              </a:rPr>
              <a:t>Section?</a:t>
            </a:r>
          </a:p>
        </p:txBody>
      </p:sp>
    </p:spTree>
    <p:extLst>
      <p:ext uri="{BB962C8B-B14F-4D97-AF65-F5344CB8AC3E}">
        <p14:creationId xmlns:p14="http://schemas.microsoft.com/office/powerpoint/2010/main" val="2874566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98052"/>
            <a:ext cx="5715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Classes vs. IDs</a:t>
            </a:r>
          </a:p>
        </p:txBody>
      </p:sp>
      <p:pic>
        <p:nvPicPr>
          <p:cNvPr id="10" name="Picture 2" descr="https://css-tricks.com/wp-content/csstricks-uploads/barcode-serialnumb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95374"/>
            <a:ext cx="8397240" cy="220980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70"/>
          <p:cNvSpPr txBox="1">
            <a:spLocks/>
          </p:cNvSpPr>
          <p:nvPr/>
        </p:nvSpPr>
        <p:spPr>
          <a:xfrm>
            <a:off x="304800" y="3845854"/>
            <a:ext cx="8610599" cy="259182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When choosing between a CSS ID and a CSS Class follow the convention: </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Classes (.</a:t>
            </a:r>
            <a:r>
              <a:rPr lang="en-US" sz="2000" b="1" dirty="0" err="1">
                <a:latin typeface="Arial" panose="020B0604020202020204" pitchFamily="34" charset="0"/>
                <a:cs typeface="Arial" panose="020B0604020202020204" pitchFamily="34" charset="0"/>
              </a:rPr>
              <a:t>classname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are to be used if the same style will be used on multiple HTML elements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IDs (#</a:t>
            </a:r>
            <a:r>
              <a:rPr lang="en-US" sz="2000" b="1" dirty="0" err="1">
                <a:latin typeface="Arial" panose="020B0604020202020204" pitchFamily="34" charset="0"/>
                <a:cs typeface="Arial" panose="020B0604020202020204" pitchFamily="34" charset="0"/>
              </a:rPr>
              <a:t>idname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are to be used if a style is </a:t>
            </a:r>
            <a:r>
              <a:rPr lang="en-US" sz="2000" i="1" dirty="0">
                <a:latin typeface="Arial" panose="020B0604020202020204" pitchFamily="34" charset="0"/>
                <a:cs typeface="Arial" panose="020B0604020202020204" pitchFamily="34" charset="0"/>
              </a:rPr>
              <a:t>unique </a:t>
            </a:r>
            <a:r>
              <a:rPr lang="en-US" sz="2000" dirty="0">
                <a:latin typeface="Arial" panose="020B0604020202020204" pitchFamily="34" charset="0"/>
                <a:cs typeface="Arial" panose="020B0604020202020204" pitchFamily="34" charset="0"/>
              </a:rPr>
              <a:t>to that HTML element.</a:t>
            </a: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12" name="TextBox 11"/>
          <p:cNvSpPr txBox="1"/>
          <p:nvPr/>
        </p:nvSpPr>
        <p:spPr>
          <a:xfrm>
            <a:off x="838200" y="964655"/>
            <a:ext cx="328166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Classes = Barcode (all IPod)</a:t>
            </a:r>
          </a:p>
        </p:txBody>
      </p:sp>
      <p:sp>
        <p:nvSpPr>
          <p:cNvPr id="13" name="TextBox 12"/>
          <p:cNvSpPr txBox="1"/>
          <p:nvPr/>
        </p:nvSpPr>
        <p:spPr>
          <a:xfrm>
            <a:off x="4876800" y="984958"/>
            <a:ext cx="389722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IDs = Serial Number (unique </a:t>
            </a:r>
            <a:r>
              <a:rPr lang="en-US" b="1" dirty="0" err="1">
                <a:latin typeface="Arial" panose="020B0604020202020204" pitchFamily="34" charset="0"/>
                <a:cs typeface="Arial" panose="020B0604020202020204" pitchFamily="34" charset="0"/>
              </a:rPr>
              <a:t>Ipod</a:t>
            </a:r>
            <a:r>
              <a:rPr lang="en-US"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56485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98052"/>
            <a:ext cx="5715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Google Developer Tools (Inspector)</a:t>
            </a:r>
          </a:p>
        </p:txBody>
      </p:sp>
      <p:sp>
        <p:nvSpPr>
          <p:cNvPr id="8" name="Content Placeholder 2"/>
          <p:cNvSpPr txBox="1">
            <a:spLocks/>
          </p:cNvSpPr>
          <p:nvPr/>
        </p:nvSpPr>
        <p:spPr>
          <a:xfrm>
            <a:off x="457199" y="828115"/>
            <a:ext cx="3352801" cy="5093347"/>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a:latin typeface="Arial" panose="020B0604020202020204" pitchFamily="34" charset="0"/>
                <a:cs typeface="Arial" panose="020B0604020202020204" pitchFamily="34" charset="0"/>
              </a:rPr>
              <a:t>GDT </a:t>
            </a:r>
            <a:r>
              <a:rPr lang="en-US">
                <a:latin typeface="Arial" panose="020B0604020202020204" pitchFamily="34" charset="0"/>
                <a:cs typeface="Arial" panose="020B0604020202020204" pitchFamily="34" charset="0"/>
              </a:rPr>
              <a:t>is one of the most frequent tools you will use in web dev. </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It allows you to truly, debug your web designs. </a:t>
            </a:r>
          </a:p>
          <a:p>
            <a:endParaRPr lang="en-US">
              <a:latin typeface="Arial" panose="020B0604020202020204" pitchFamily="34" charset="0"/>
              <a:cs typeface="Arial" panose="020B0604020202020204" pitchFamily="34" charset="0"/>
            </a:endParaRPr>
          </a:p>
          <a:p>
            <a:r>
              <a:rPr lang="en-US" b="1" u="sng">
                <a:latin typeface="Arial" panose="020B0604020202020204" pitchFamily="34" charset="0"/>
                <a:cs typeface="Arial" panose="020B0604020202020204" pitchFamily="34" charset="0"/>
              </a:rPr>
              <a:t>Start using it!</a:t>
            </a:r>
          </a:p>
          <a:p>
            <a:endParaRPr lang="en-US"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3942080" y="954453"/>
            <a:ext cx="4961714" cy="4967009"/>
          </a:xfrm>
          <a:prstGeom prst="rect">
            <a:avLst/>
          </a:prstGeom>
          <a:ln>
            <a:solidFill>
              <a:schemeClr val="accent1"/>
            </a:solidFill>
          </a:ln>
        </p:spPr>
      </p:pic>
    </p:spTree>
    <p:extLst>
      <p:ext uri="{BB962C8B-B14F-4D97-AF65-F5344CB8AC3E}">
        <p14:creationId xmlns:p14="http://schemas.microsoft.com/office/powerpoint/2010/main" val="186967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Feedback</a:t>
            </a:r>
          </a:p>
        </p:txBody>
      </p:sp>
      <p:pic>
        <p:nvPicPr>
          <p:cNvPr id="4" name="Picture 2" descr="http://static1.gamespot.com/uploads/original/255/2550934/2810668-4705265834-min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7343" y="783753"/>
            <a:ext cx="7425512" cy="494327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304800" y="5821162"/>
            <a:ext cx="8610599" cy="46718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200" b="1" dirty="0">
                <a:latin typeface="Arial" panose="020B0604020202020204" pitchFamily="34" charset="0"/>
                <a:cs typeface="Arial" panose="020B0604020202020204" pitchFamily="34" charset="0"/>
              </a:rPr>
              <a:t>Seriously, mind-blown.</a:t>
            </a:r>
          </a:p>
        </p:txBody>
      </p:sp>
    </p:spTree>
    <p:extLst>
      <p:ext uri="{BB962C8B-B14F-4D97-AF65-F5344CB8AC3E}">
        <p14:creationId xmlns:p14="http://schemas.microsoft.com/office/powerpoint/2010/main" val="1605002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63" y="990600"/>
            <a:ext cx="9139238" cy="3881438"/>
          </a:xfrm>
          <a:prstGeom prst="rect">
            <a:avLst/>
          </a:prstGeom>
          <a:ln>
            <a:solidFill>
              <a:schemeClr val="accent1"/>
            </a:solidFill>
          </a:ln>
        </p:spPr>
      </p:pic>
      <p:sp>
        <p:nvSpPr>
          <p:cNvPr id="6" name="Shape 70"/>
          <p:cNvSpPr txBox="1">
            <a:spLocks/>
          </p:cNvSpPr>
          <p:nvPr/>
        </p:nvSpPr>
        <p:spPr>
          <a:xfrm>
            <a:off x="116682" y="5181600"/>
            <a:ext cx="8915400"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Using Chrome Inspector you can readily edit any webpage </a:t>
            </a:r>
            <a:r>
              <a:rPr lang="en-US" sz="2000" dirty="0">
                <a:latin typeface="Arial" panose="020B0604020202020204" pitchFamily="34" charset="0"/>
                <a:cs typeface="Arial" panose="020B0604020202020204" pitchFamily="34" charset="0"/>
              </a:rPr>
              <a:t>(your own or otherwise) to see the immediate impact of HTML or CSS changes</a:t>
            </a:r>
          </a:p>
        </p:txBody>
      </p:sp>
      <p:sp>
        <p:nvSpPr>
          <p:cNvPr id="9" name="Rectangle 8"/>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Modifying Sites</a:t>
            </a:r>
          </a:p>
        </p:txBody>
      </p:sp>
    </p:spTree>
    <p:extLst>
      <p:ext uri="{BB962C8B-B14F-4D97-AF65-F5344CB8AC3E}">
        <p14:creationId xmlns:p14="http://schemas.microsoft.com/office/powerpoint/2010/main" val="195768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(Google Developer Tools) </a:t>
            </a:r>
          </a:p>
        </p:txBody>
      </p:sp>
    </p:spTree>
    <p:extLst>
      <p:ext uri="{BB962C8B-B14F-4D97-AF65-F5344CB8AC3E}">
        <p14:creationId xmlns:p14="http://schemas.microsoft.com/office/powerpoint/2010/main" val="2096477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632311"/>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For the next 15 minutes, take a website that you commonly use (Amazon, Google, Huff Po, etc.) and heavily modify it using the Google Developer Tools.</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Be sure to at least modify:</a:t>
            </a:r>
          </a:p>
          <a:p>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Content (Change words)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Colors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Spacing</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Etc.</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Send a screenshot to the class’ slack profile when you’re done.</a:t>
            </a:r>
          </a:p>
          <a:p>
            <a:endParaRPr lang="en-US" sz="2400" dirty="0">
              <a:latin typeface="Arial" panose="020B0604020202020204" pitchFamily="34" charset="0"/>
              <a:ea typeface="Roboto" pitchFamily="2"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7" name="TextBox 6"/>
          <p:cNvSpPr txBox="1"/>
          <p:nvPr/>
        </p:nvSpPr>
        <p:spPr>
          <a:xfrm>
            <a:off x="2971800" y="124825"/>
            <a:ext cx="6019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212354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For the next 10 minutes, take any site that you’ve been working on in-class or for homework, and utilize Google Developer Tools to help you “test changes”.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Be sure to at least modify:</a:t>
            </a:r>
          </a:p>
          <a:p>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Content (Change words)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Colors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Spacing</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Etc.</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endParaRPr lang="en-US" sz="2400" dirty="0">
              <a:latin typeface="Arial" panose="020B0604020202020204" pitchFamily="34" charset="0"/>
              <a:ea typeface="Roboto" pitchFamily="2"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7" name="TextBox 6"/>
          <p:cNvSpPr txBox="1"/>
          <p:nvPr/>
        </p:nvSpPr>
        <p:spPr>
          <a:xfrm>
            <a:off x="2971800" y="124825"/>
            <a:ext cx="6019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770205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Resets</a:t>
            </a:r>
          </a:p>
        </p:txBody>
      </p:sp>
    </p:spTree>
    <p:extLst>
      <p:ext uri="{BB962C8B-B14F-4D97-AF65-F5344CB8AC3E}">
        <p14:creationId xmlns:p14="http://schemas.microsoft.com/office/powerpoint/2010/main" val="40966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fontScale="90000"/>
          </a:bodyPr>
          <a:lstStyle/>
          <a:p>
            <a:r>
              <a:rPr lang="en-US" dirty="0"/>
              <a:t>Loading Multiple CSS Files ***(Very Important!!!)***</a:t>
            </a:r>
          </a:p>
        </p:txBody>
      </p:sp>
      <p:pic>
        <p:nvPicPr>
          <p:cNvPr id="4" name="Picture 3"/>
          <p:cNvPicPr>
            <a:picLocks noChangeAspect="1"/>
          </p:cNvPicPr>
          <p:nvPr/>
        </p:nvPicPr>
        <p:blipFill>
          <a:blip r:embed="rId3"/>
          <a:stretch>
            <a:fillRect/>
          </a:stretch>
        </p:blipFill>
        <p:spPr>
          <a:xfrm>
            <a:off x="331596" y="762000"/>
            <a:ext cx="8545215" cy="3141803"/>
          </a:xfrm>
          <a:prstGeom prst="rect">
            <a:avLst/>
          </a:prstGeom>
        </p:spPr>
      </p:pic>
      <p:sp>
        <p:nvSpPr>
          <p:cNvPr id="5" name="Shape 70"/>
          <p:cNvSpPr txBox="1">
            <a:spLocks/>
          </p:cNvSpPr>
          <p:nvPr/>
        </p:nvSpPr>
        <p:spPr>
          <a:xfrm>
            <a:off x="321547" y="3977290"/>
            <a:ext cx="8555263" cy="227111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One of the most powerful aspects of CSS is the ability to deploy multiple CSS files simultaneously.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allows developers the ability to create complex designs – made up of multiple design elements.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Just remember  the loading </a:t>
            </a:r>
            <a:r>
              <a:rPr lang="en-US" sz="1800" b="1" i="1" u="sng" dirty="0">
                <a:latin typeface="Arial" panose="020B0604020202020204" pitchFamily="34" charset="0"/>
                <a:cs typeface="Arial" panose="020B0604020202020204" pitchFamily="34" charset="0"/>
              </a:rPr>
              <a:t>order matters!!!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25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(1-3_CSSFiles.html | 1-MultipleCSS) </a:t>
            </a:r>
          </a:p>
        </p:txBody>
      </p:sp>
    </p:spTree>
    <p:extLst>
      <p:ext uri="{BB962C8B-B14F-4D97-AF65-F5344CB8AC3E}">
        <p14:creationId xmlns:p14="http://schemas.microsoft.com/office/powerpoint/2010/main" val="1775729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Browser?</a:t>
            </a:r>
          </a:p>
        </p:txBody>
      </p:sp>
      <p:sp>
        <p:nvSpPr>
          <p:cNvPr id="3" name="Title 1"/>
          <p:cNvSpPr txBox="1">
            <a:spLocks/>
          </p:cNvSpPr>
          <p:nvPr/>
        </p:nvSpPr>
        <p:spPr>
          <a:xfrm>
            <a:off x="457200" y="1600200"/>
            <a:ext cx="8229600" cy="35052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000" i="1" dirty="0">
                <a:latin typeface="Arial" panose="020B0604020202020204" pitchFamily="34" charset="0"/>
                <a:ea typeface="Roboto" panose="02000000000000000000" pitchFamily="2" charset="0"/>
                <a:cs typeface="Arial" panose="020B0604020202020204" pitchFamily="34" charset="0"/>
              </a:rPr>
              <a:t>By a show of hands…</a:t>
            </a:r>
          </a:p>
          <a:p>
            <a:r>
              <a:rPr lang="en-US" sz="4200" b="1" i="1" dirty="0">
                <a:latin typeface="Arial" panose="020B0604020202020204" pitchFamily="34" charset="0"/>
                <a:ea typeface="Roboto" panose="02000000000000000000" pitchFamily="2" charset="0"/>
                <a:cs typeface="Arial" panose="020B0604020202020204" pitchFamily="34" charset="0"/>
              </a:rPr>
              <a:t>Which browser do you use?</a:t>
            </a:r>
          </a:p>
        </p:txBody>
      </p:sp>
    </p:spTree>
    <p:extLst>
      <p:ext uri="{BB962C8B-B14F-4D97-AF65-F5344CB8AC3E}">
        <p14:creationId xmlns:p14="http://schemas.microsoft.com/office/powerpoint/2010/main" val="4052654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a:bodyPr>
          <a:lstStyle/>
          <a:p>
            <a:r>
              <a:rPr lang="en-US" dirty="0"/>
              <a:t>Battle of the Browsers</a:t>
            </a:r>
          </a:p>
        </p:txBody>
      </p:sp>
      <p:pic>
        <p:nvPicPr>
          <p:cNvPr id="6" name="Picture 2" descr="http://www.blackbaudknowhow.com/wp-content/uploads/2012/11/Web-Browser-W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03207"/>
            <a:ext cx="3810000" cy="505777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70"/>
          <p:cNvSpPr txBox="1">
            <a:spLocks/>
          </p:cNvSpPr>
          <p:nvPr/>
        </p:nvSpPr>
        <p:spPr>
          <a:xfrm>
            <a:off x="4343400" y="1307708"/>
            <a:ext cx="4702174" cy="4114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Under-the hood there are often significant differences between how browsers </a:t>
            </a:r>
            <a:r>
              <a:rPr lang="en-US" sz="2200" b="1" u="sng" dirty="0">
                <a:latin typeface="Arial" panose="020B0604020202020204" pitchFamily="34" charset="0"/>
                <a:cs typeface="Arial" panose="020B0604020202020204" pitchFamily="34" charset="0"/>
              </a:rPr>
              <a:t>render</a:t>
            </a:r>
            <a:r>
              <a:rPr lang="en-US" sz="2200" b="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webpages.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These differences in rendering agents can mean HTML/CSS gets displayed differently in each.</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As designers/developers, creating </a:t>
            </a:r>
            <a:r>
              <a:rPr lang="en-US" sz="2200" b="1" u="sng" dirty="0">
                <a:latin typeface="Arial" panose="020B0604020202020204" pitchFamily="34" charset="0"/>
                <a:cs typeface="Arial" panose="020B0604020202020204" pitchFamily="34" charset="0"/>
              </a:rPr>
              <a:t>cross-browser compatible </a:t>
            </a:r>
            <a:r>
              <a:rPr lang="en-US" sz="2200" dirty="0">
                <a:latin typeface="Arial" panose="020B0604020202020204" pitchFamily="34" charset="0"/>
                <a:cs typeface="Arial" panose="020B0604020202020204" pitchFamily="34" charset="0"/>
              </a:rPr>
              <a:t>websites is critical. </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133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a:bodyPr>
          <a:lstStyle/>
          <a:p>
            <a:r>
              <a:rPr lang="en-US" dirty="0"/>
              <a:t>Reset.css (or Normalize.css)</a:t>
            </a:r>
          </a:p>
        </p:txBody>
      </p:sp>
      <p:pic>
        <p:nvPicPr>
          <p:cNvPr id="5" name="Picture 4"/>
          <p:cNvPicPr>
            <a:picLocks noChangeAspect="1"/>
          </p:cNvPicPr>
          <p:nvPr/>
        </p:nvPicPr>
        <p:blipFill>
          <a:blip r:embed="rId3"/>
          <a:stretch>
            <a:fillRect/>
          </a:stretch>
        </p:blipFill>
        <p:spPr>
          <a:xfrm>
            <a:off x="1143000" y="783753"/>
            <a:ext cx="6867525" cy="3407247"/>
          </a:xfrm>
          <a:prstGeom prst="rect">
            <a:avLst/>
          </a:prstGeom>
          <a:ln>
            <a:solidFill>
              <a:schemeClr val="accent1"/>
            </a:solidFill>
          </a:ln>
        </p:spPr>
      </p:pic>
      <p:sp>
        <p:nvSpPr>
          <p:cNvPr id="8" name="Shape 70"/>
          <p:cNvSpPr txBox="1">
            <a:spLocks/>
          </p:cNvSpPr>
          <p:nvPr/>
        </p:nvSpPr>
        <p:spPr>
          <a:xfrm>
            <a:off x="152399" y="4114800"/>
            <a:ext cx="8882743" cy="181344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Reset.css ensures that all browser-specific </a:t>
            </a:r>
            <a:r>
              <a:rPr lang="en-US" sz="2200" dirty="0" err="1">
                <a:latin typeface="Arial" panose="020B0604020202020204" pitchFamily="34" charset="0"/>
                <a:cs typeface="Arial" panose="020B0604020202020204" pitchFamily="34" charset="0"/>
              </a:rPr>
              <a:t>css</a:t>
            </a:r>
            <a:r>
              <a:rPr lang="en-US" sz="2200" dirty="0">
                <a:latin typeface="Arial" panose="020B0604020202020204" pitchFamily="34" charset="0"/>
                <a:cs typeface="Arial" panose="020B0604020202020204" pitchFamily="34" charset="0"/>
              </a:rPr>
              <a:t> has been reset, so it appears the same in all browsers.</a:t>
            </a:r>
          </a:p>
          <a:p>
            <a:r>
              <a:rPr lang="en-US" sz="2200" dirty="0">
                <a:latin typeface="Arial" panose="020B0604020202020204" pitchFamily="34" charset="0"/>
                <a:cs typeface="Arial" panose="020B0604020202020204" pitchFamily="34" charset="0"/>
                <a:hlinkClick r:id="rId4"/>
              </a:rPr>
              <a:t>http://meyerweb.com/eric/tools/css/reset/reset.css</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5"/>
              </a:rPr>
              <a:t>https://necolas.github.io/normalize.css/4.1.1/normalize.css</a:t>
            </a:r>
            <a:r>
              <a:rPr lang="en-US" sz="2200" dirty="0">
                <a:latin typeface="Arial" panose="020B0604020202020204" pitchFamily="34" charset="0"/>
                <a:cs typeface="Arial" panose="020B0604020202020204" pitchFamily="34" charset="0"/>
              </a:rPr>
              <a:t> </a:t>
            </a:r>
          </a:p>
          <a:p>
            <a:r>
              <a:rPr lang="en-US" sz="2200" dirty="0">
                <a:latin typeface="Arial" panose="020B0604020202020204" pitchFamily="34" charset="0"/>
                <a:cs typeface="Arial" panose="020B0604020202020204" pitchFamily="34" charset="0"/>
              </a:rPr>
              <a:t>This means you will have to re-style everything yourself </a:t>
            </a:r>
          </a:p>
        </p:txBody>
      </p:sp>
    </p:spTree>
    <p:extLst>
      <p:ext uri="{BB962C8B-B14F-4D97-AF65-F5344CB8AC3E}">
        <p14:creationId xmlns:p14="http://schemas.microsoft.com/office/powerpoint/2010/main" val="3647692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Feedback</a:t>
            </a:r>
          </a:p>
        </p:txBody>
      </p:sp>
      <p:sp>
        <p:nvSpPr>
          <p:cNvPr id="6"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dirty="0">
                <a:latin typeface="Arial" panose="020B0604020202020204" pitchFamily="34" charset="0"/>
                <a:cs typeface="Arial" panose="020B0604020202020204" pitchFamily="34" charset="0"/>
              </a:rPr>
              <a:t>Things I’ve noticed people doing </a:t>
            </a:r>
            <a:r>
              <a:rPr lang="en-US" sz="2200" b="1" i="1" u="sng" dirty="0">
                <a:latin typeface="Arial" panose="020B0604020202020204" pitchFamily="34" charset="0"/>
                <a:cs typeface="Arial" panose="020B0604020202020204" pitchFamily="34" charset="0"/>
              </a:rPr>
              <a:t>incredibly</a:t>
            </a:r>
            <a:r>
              <a:rPr lang="en-US" sz="2200" b="1" dirty="0">
                <a:latin typeface="Arial" panose="020B0604020202020204" pitchFamily="34" charset="0"/>
                <a:cs typeface="Arial" panose="020B0604020202020204" pitchFamily="34" charset="0"/>
              </a:rPr>
              <a:t> well:</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All of you are handling an enormous volume of information. </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All of you are asking the right questions…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Noticing the right details…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Helping others…</a:t>
            </a:r>
          </a:p>
          <a:p>
            <a:endParaRPr lang="en-US" sz="2200" u="sng"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And, most importantly, you are </a:t>
            </a:r>
            <a:r>
              <a:rPr lang="en-US" sz="2200" b="1" u="sng" dirty="0">
                <a:latin typeface="Arial" panose="020B0604020202020204" pitchFamily="34" charset="0"/>
                <a:cs typeface="Arial" panose="020B0604020202020204" pitchFamily="34" charset="0"/>
              </a:rPr>
              <a:t>not giving up. </a:t>
            </a:r>
          </a:p>
        </p:txBody>
      </p:sp>
    </p:spTree>
    <p:extLst>
      <p:ext uri="{BB962C8B-B14F-4D97-AF65-F5344CB8AC3E}">
        <p14:creationId xmlns:p14="http://schemas.microsoft.com/office/powerpoint/2010/main" val="2738875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(Example.html | 2-ResetCSS) </a:t>
            </a:r>
          </a:p>
        </p:txBody>
      </p:sp>
    </p:spTree>
    <p:extLst>
      <p:ext uri="{BB962C8B-B14F-4D97-AF65-F5344CB8AC3E}">
        <p14:creationId xmlns:p14="http://schemas.microsoft.com/office/powerpoint/2010/main" val="1862123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CSS Resets Matter</a:t>
            </a:r>
          </a:p>
        </p:txBody>
      </p:sp>
      <p:sp>
        <p:nvSpPr>
          <p:cNvPr id="7" name="Shape 70"/>
          <p:cNvSpPr txBox="1">
            <a:spLocks/>
          </p:cNvSpPr>
          <p:nvPr/>
        </p:nvSpPr>
        <p:spPr>
          <a:xfrm>
            <a:off x="4495800" y="1307708"/>
            <a:ext cx="4549774" cy="380999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sz="2200" dirty="0">
                <a:latin typeface="Arial" panose="020B0604020202020204" pitchFamily="34" charset="0"/>
                <a:cs typeface="Arial" panose="020B0604020202020204" pitchFamily="34" charset="0"/>
              </a:rPr>
              <a:t>It’s important for creating browser-compatible websites</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an example of using someone else’s CSS in </a:t>
            </a:r>
            <a:r>
              <a:rPr lang="en-US" sz="2200" i="1" u="sng" dirty="0">
                <a:latin typeface="Arial" panose="020B0604020202020204" pitchFamily="34" charset="0"/>
                <a:cs typeface="Arial" panose="020B0604020202020204" pitchFamily="34" charset="0"/>
              </a:rPr>
              <a:t>your </a:t>
            </a:r>
            <a:r>
              <a:rPr lang="en-US" sz="2200" dirty="0">
                <a:latin typeface="Arial" panose="020B0604020202020204" pitchFamily="34" charset="0"/>
                <a:cs typeface="Arial" panose="020B0604020202020204" pitchFamily="34" charset="0"/>
              </a:rPr>
              <a:t>website!!!</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 common Front-End Developer Interview question.</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p:txBody>
      </p:sp>
      <p:pic>
        <p:nvPicPr>
          <p:cNvPr id="9" name="Picture 2" descr="http://cdn.meme.am/instances/520728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61185"/>
            <a:ext cx="3856523" cy="385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60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CSS Resets Matter</a:t>
            </a:r>
          </a:p>
        </p:txBody>
      </p:sp>
      <p:sp>
        <p:nvSpPr>
          <p:cNvPr id="7" name="Shape 70"/>
          <p:cNvSpPr txBox="1">
            <a:spLocks/>
          </p:cNvSpPr>
          <p:nvPr/>
        </p:nvSpPr>
        <p:spPr>
          <a:xfrm>
            <a:off x="4495800" y="1307708"/>
            <a:ext cx="4549774" cy="380999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sz="2200" dirty="0">
                <a:latin typeface="Arial" panose="020B0604020202020204" pitchFamily="34" charset="0"/>
                <a:cs typeface="Arial" panose="020B0604020202020204" pitchFamily="34" charset="0"/>
              </a:rPr>
              <a:t>It’s important for creating browser-compatible websites</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an example of using someone else’s CSS in </a:t>
            </a:r>
            <a:r>
              <a:rPr lang="en-US" sz="2200" i="1" u="sng" dirty="0">
                <a:latin typeface="Arial" panose="020B0604020202020204" pitchFamily="34" charset="0"/>
                <a:cs typeface="Arial" panose="020B0604020202020204" pitchFamily="34" charset="0"/>
              </a:rPr>
              <a:t>your </a:t>
            </a:r>
            <a:r>
              <a:rPr lang="en-US" sz="2200" dirty="0">
                <a:latin typeface="Arial" panose="020B0604020202020204" pitchFamily="34" charset="0"/>
                <a:cs typeface="Arial" panose="020B0604020202020204" pitchFamily="34" charset="0"/>
              </a:rPr>
              <a:t>website!!!</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 common Front-End Developer Interview question.</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p:txBody>
      </p:sp>
      <p:pic>
        <p:nvPicPr>
          <p:cNvPr id="9" name="Picture 2" descr="http://cdn.meme.am/instances/520728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61185"/>
            <a:ext cx="3856523" cy="38565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95800" y="2438400"/>
            <a:ext cx="4419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174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267765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Follow the instructions given via slack to incorporate a reset.css file into a basic HTML file.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Note the impact the reset file makes after its inclusion.</a:t>
            </a:r>
          </a:p>
          <a:p>
            <a:endParaRPr lang="en-US" sz="2400" dirty="0">
              <a:latin typeface="Arial" panose="020B0604020202020204" pitchFamily="34" charset="0"/>
              <a:ea typeface="Roboto" pitchFamily="2" charset="0"/>
              <a:cs typeface="Arial" panose="020B0604020202020204" pitchFamily="34" charset="0"/>
            </a:endParaRPr>
          </a:p>
        </p:txBody>
      </p:sp>
      <p:sp>
        <p:nvSpPr>
          <p:cNvPr id="7" name="TextBox 6"/>
          <p:cNvSpPr txBox="1"/>
          <p:nvPr/>
        </p:nvSpPr>
        <p:spPr>
          <a:xfrm>
            <a:off x="2971800" y="124825"/>
            <a:ext cx="6019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762949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Web with </a:t>
            </a:r>
            <a:r>
              <a:rPr lang="en-US" dirty="0" err="1"/>
              <a:t>Heroku</a:t>
            </a:r>
            <a:r>
              <a:rPr lang="en-US" dirty="0"/>
              <a:t>!</a:t>
            </a:r>
          </a:p>
        </p:txBody>
      </p:sp>
    </p:spTree>
    <p:extLst>
      <p:ext uri="{BB962C8B-B14F-4D97-AF65-F5344CB8AC3E}">
        <p14:creationId xmlns:p14="http://schemas.microsoft.com/office/powerpoint/2010/main" val="1245195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Internet</a:t>
            </a:r>
          </a:p>
        </p:txBody>
      </p:sp>
      <p:sp>
        <p:nvSpPr>
          <p:cNvPr id="8" name="Shape 70"/>
          <p:cNvSpPr txBox="1">
            <a:spLocks/>
          </p:cNvSpPr>
          <p:nvPr/>
        </p:nvSpPr>
        <p:spPr>
          <a:xfrm>
            <a:off x="409304" y="5518076"/>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200" b="1" dirty="0">
                <a:latin typeface="Arial" panose="020B0604020202020204" pitchFamily="34" charset="0"/>
                <a:cs typeface="Arial" panose="020B0604020202020204" pitchFamily="34" charset="0"/>
              </a:rPr>
              <a:t>A deep and complex diagram above on how the internet works.</a:t>
            </a:r>
          </a:p>
        </p:txBody>
      </p:sp>
      <p:pic>
        <p:nvPicPr>
          <p:cNvPr id="10" name="Picture 2" descr="http://38.media.tumblr.com/tumblr_mdj8owapXu1ra8cp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92" y="945360"/>
            <a:ext cx="7812422" cy="428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028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World Will See Our Greatness!</a:t>
            </a:r>
          </a:p>
        </p:txBody>
      </p:sp>
      <p:sp>
        <p:nvSpPr>
          <p:cNvPr id="7" name="Shape 70"/>
          <p:cNvSpPr txBox="1">
            <a:spLocks/>
          </p:cNvSpPr>
          <p:nvPr/>
        </p:nvSpPr>
        <p:spPr>
          <a:xfrm>
            <a:off x="409304" y="5233834"/>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err="1">
                <a:latin typeface="Arial" panose="020B0604020202020204" pitchFamily="34" charset="0"/>
                <a:cs typeface="Arial" panose="020B0604020202020204" pitchFamily="34" charset="0"/>
              </a:rPr>
              <a:t>Heroku</a:t>
            </a:r>
            <a:r>
              <a:rPr lang="en-US" sz="2000" b="1" dirty="0">
                <a:latin typeface="Arial" panose="020B0604020202020204" pitchFamily="34" charset="0"/>
                <a:cs typeface="Arial" panose="020B0604020202020204" pitchFamily="34" charset="0"/>
              </a:rPr>
              <a:t> provides a cloud application hosting platform – </a:t>
            </a:r>
            <a:r>
              <a:rPr lang="en-US" sz="2000" dirty="0">
                <a:latin typeface="Arial" panose="020B0604020202020204" pitchFamily="34" charset="0"/>
                <a:cs typeface="Arial" panose="020B0604020202020204" pitchFamily="34" charset="0"/>
              </a:rPr>
              <a:t>which means we can </a:t>
            </a:r>
            <a:r>
              <a:rPr lang="en-US" sz="2000" u="sng" dirty="0">
                <a:latin typeface="Arial" panose="020B0604020202020204" pitchFamily="34" charset="0"/>
                <a:cs typeface="Arial" panose="020B0604020202020204" pitchFamily="34" charset="0"/>
              </a:rPr>
              <a:t>deploy</a:t>
            </a:r>
            <a:r>
              <a:rPr lang="en-US" sz="2000" dirty="0">
                <a:latin typeface="Arial" panose="020B0604020202020204" pitchFamily="34" charset="0"/>
                <a:cs typeface="Arial" panose="020B0604020202020204" pitchFamily="34" charset="0"/>
              </a:rPr>
              <a:t> our websites and applications onto their servers for the world to see. </a:t>
            </a:r>
            <a:endParaRPr lang="en-US" sz="2200" u="sng" dirty="0">
              <a:latin typeface="Arial" panose="020B0604020202020204" pitchFamily="34" charset="0"/>
              <a:cs typeface="Arial" panose="020B0604020202020204" pitchFamily="34" charset="0"/>
            </a:endParaRPr>
          </a:p>
        </p:txBody>
      </p:sp>
      <p:pic>
        <p:nvPicPr>
          <p:cNvPr id="9" name="Picture 4" descr="https://d3k90kvix375hb.cloudfront.net/assets/heroku-og-cad174838a49b266550809e29026ec9bc18e056dae8f9cf523ea4237379691f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0" y="857250"/>
            <a:ext cx="8088923" cy="42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42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Together Now…</a:t>
            </a:r>
          </a:p>
        </p:txBody>
      </p:sp>
      <p:sp>
        <p:nvSpPr>
          <p:cNvPr id="3" name="Title 1"/>
          <p:cNvSpPr txBox="1">
            <a:spLocks/>
          </p:cNvSpPr>
          <p:nvPr/>
        </p:nvSpPr>
        <p:spPr>
          <a:xfrm>
            <a:off x="304800" y="2590800"/>
            <a:ext cx="8534400" cy="1524000"/>
          </a:xfrm>
          <a:prstGeom prst="rect">
            <a:avLst/>
          </a:prstGeom>
          <a:ln>
            <a:solidFill>
              <a:schemeClr val="accent1"/>
            </a:solidFill>
          </a:ln>
        </p:spPr>
        <p:txBody>
          <a:bodyPr vert="horz" lIns="91440" tIns="45720" rIns="91440" bIns="45720" rtlCol="0" anchor="ctr">
            <a:normAutofit fontScale="925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Let’s all login to </a:t>
            </a:r>
            <a:r>
              <a:rPr lang="en-US" sz="6000" b="1" i="1" dirty="0" err="1">
                <a:latin typeface="Arial" panose="020B0604020202020204" pitchFamily="34" charset="0"/>
                <a:ea typeface="Roboto" panose="02000000000000000000" pitchFamily="2" charset="0"/>
                <a:cs typeface="Arial" panose="020B0604020202020204" pitchFamily="34" charset="0"/>
              </a:rPr>
              <a:t>Heroku</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311457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a:t>
            </a:r>
            <a:r>
              <a:rPr lang="en-US" sz="3600" i="1" dirty="0" err="1">
                <a:latin typeface="Arial" panose="020B0604020202020204" pitchFamily="34" charset="0"/>
                <a:ea typeface="Roboto" panose="02000000000000000000" pitchFamily="2" charset="0"/>
                <a:cs typeface="Arial" panose="020B0604020202020204" pitchFamily="34" charset="0"/>
              </a:rPr>
              <a:t>Heroku</a:t>
            </a:r>
            <a:r>
              <a:rPr lang="en-US" sz="3600" i="1" dirty="0">
                <a:latin typeface="Arial" panose="020B0604020202020204" pitchFamily="34" charset="0"/>
                <a:ea typeface="Roboto" panose="02000000000000000000" pitchFamily="2" charset="0"/>
                <a:cs typeface="Arial" panose="020B0604020202020204" pitchFamily="34" charset="0"/>
              </a:rPr>
              <a:t> Deployment) </a:t>
            </a:r>
          </a:p>
        </p:txBody>
      </p:sp>
    </p:spTree>
    <p:extLst>
      <p:ext uri="{BB962C8B-B14F-4D97-AF65-F5344CB8AC3E}">
        <p14:creationId xmlns:p14="http://schemas.microsoft.com/office/powerpoint/2010/main" val="11343825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096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Deploying Static Websites to </a:t>
            </a:r>
            <a:r>
              <a:rPr lang="en-US" sz="2400" b="1" dirty="0" err="1">
                <a:latin typeface="Arial" panose="020B0604020202020204" pitchFamily="34" charset="0"/>
                <a:cs typeface="Arial" panose="020B0604020202020204" pitchFamily="34" charset="0"/>
              </a:rPr>
              <a:t>Heroku</a:t>
            </a:r>
            <a:endParaRPr lang="en-US" sz="2400" b="1" dirty="0">
              <a:latin typeface="Arial" panose="020B0604020202020204" pitchFamily="34" charset="0"/>
              <a:cs typeface="Arial" panose="020B0604020202020204" pitchFamily="34" charset="0"/>
            </a:endParaRPr>
          </a:p>
        </p:txBody>
      </p:sp>
      <p:sp>
        <p:nvSpPr>
          <p:cNvPr id="7" name="Shape 70"/>
          <p:cNvSpPr txBox="1">
            <a:spLocks/>
          </p:cNvSpPr>
          <p:nvPr/>
        </p:nvSpPr>
        <p:spPr>
          <a:xfrm>
            <a:off x="409304" y="783753"/>
            <a:ext cx="8610599" cy="5104205"/>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Basic Steps:</a:t>
            </a:r>
            <a:endParaRPr lang="en-US" sz="2000" b="1" u="sng"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Go to folder you want to host (must be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enabled)</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Add a file called </a:t>
            </a:r>
            <a:r>
              <a:rPr lang="en-US" sz="2000" dirty="0" err="1">
                <a:latin typeface="Arial" panose="020B0604020202020204" pitchFamily="34" charset="0"/>
                <a:cs typeface="Arial" panose="020B0604020202020204" pitchFamily="34" charset="0"/>
              </a:rPr>
              <a:t>composer.json</a:t>
            </a:r>
            <a:r>
              <a:rPr lang="en-US" sz="2000" dirty="0">
                <a:latin typeface="Arial" panose="020B0604020202020204" pitchFamily="34" charset="0"/>
                <a:cs typeface="Arial" panose="020B0604020202020204" pitchFamily="34" charset="0"/>
              </a:rPr>
              <a:t> and include an empty bracket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Add a file called </a:t>
            </a:r>
            <a:r>
              <a:rPr lang="en-US" sz="2000" dirty="0" err="1">
                <a:latin typeface="Arial" panose="020B0604020202020204" pitchFamily="34" charset="0"/>
                <a:cs typeface="Arial" panose="020B0604020202020204" pitchFamily="34" charset="0"/>
              </a:rPr>
              <a:t>index.php</a:t>
            </a:r>
            <a:r>
              <a:rPr lang="en-US" sz="2000" dirty="0">
                <a:latin typeface="Arial" panose="020B0604020202020204" pitchFamily="34" charset="0"/>
                <a:cs typeface="Arial" panose="020B0604020202020204" pitchFamily="34" charset="0"/>
              </a:rPr>
              <a:t> with the following inside:</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Run </a:t>
            </a:r>
            <a:r>
              <a:rPr lang="en-US" sz="2000" dirty="0" err="1">
                <a:latin typeface="Arial" panose="020B0604020202020204" pitchFamily="34" charset="0"/>
                <a:cs typeface="Arial" panose="020B0604020202020204" pitchFamily="34" charset="0"/>
              </a:rPr>
              <a:t>Heroku</a:t>
            </a:r>
            <a:r>
              <a:rPr lang="en-US" sz="2000" dirty="0">
                <a:latin typeface="Arial" panose="020B0604020202020204" pitchFamily="34" charset="0"/>
                <a:cs typeface="Arial" panose="020B0604020202020204" pitchFamily="34" charset="0"/>
              </a:rPr>
              <a:t> login (for windows users, remember the workaround!)</a:t>
            </a:r>
          </a:p>
          <a:p>
            <a:pPr marL="457200" indent="-457200">
              <a:buAutoNum type="arabicPeriod"/>
            </a:pPr>
            <a:r>
              <a:rPr lang="en-US" sz="2000" dirty="0">
                <a:latin typeface="Arial" panose="020B0604020202020204" pitchFamily="34" charset="0"/>
                <a:cs typeface="Arial" panose="020B0604020202020204" pitchFamily="34" charset="0"/>
              </a:rPr>
              <a:t>Run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remote –v </a:t>
            </a:r>
          </a:p>
          <a:p>
            <a:pPr marL="457200" indent="-457200">
              <a:buAutoNum type="arabicPeriod"/>
            </a:pPr>
            <a:r>
              <a:rPr lang="en-US" sz="2000" dirty="0">
                <a:latin typeface="Arial" panose="020B0604020202020204" pitchFamily="34" charset="0"/>
                <a:cs typeface="Arial" panose="020B0604020202020204" pitchFamily="34" charset="0"/>
              </a:rPr>
              <a:t>Run </a:t>
            </a:r>
            <a:r>
              <a:rPr lang="en-US" sz="2000" dirty="0" err="1">
                <a:latin typeface="Arial" panose="020B0604020202020204" pitchFamily="34" charset="0"/>
                <a:cs typeface="Arial" panose="020B0604020202020204" pitchFamily="34" charset="0"/>
              </a:rPr>
              <a:t>heroku</a:t>
            </a:r>
            <a:r>
              <a:rPr lang="en-US" sz="2000" dirty="0">
                <a:latin typeface="Arial" panose="020B0604020202020204" pitchFamily="34" charset="0"/>
                <a:cs typeface="Arial" panose="020B0604020202020204" pitchFamily="34" charset="0"/>
              </a:rPr>
              <a:t> create</a:t>
            </a:r>
          </a:p>
          <a:p>
            <a:pPr marL="457200" indent="-457200">
              <a:buAutoNum type="arabicPeriod"/>
            </a:pPr>
            <a:r>
              <a:rPr lang="en-US" sz="2000" dirty="0">
                <a:latin typeface="Arial" panose="020B0604020202020204" pitchFamily="34" charset="0"/>
                <a:cs typeface="Arial" panose="020B0604020202020204" pitchFamily="34" charset="0"/>
              </a:rPr>
              <a:t>Run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remote –v</a:t>
            </a:r>
          </a:p>
          <a:p>
            <a:pPr marL="457200" indent="-457200">
              <a:buAutoNum type="arabicPeriod"/>
            </a:pPr>
            <a:r>
              <a:rPr lang="en-US" sz="2000" dirty="0">
                <a:latin typeface="Arial" panose="020B0604020202020204" pitchFamily="34" charset="0"/>
                <a:cs typeface="Arial" panose="020B0604020202020204" pitchFamily="34" charset="0"/>
              </a:rPr>
              <a:t>Run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push </a:t>
            </a:r>
            <a:r>
              <a:rPr lang="en-US" sz="2000" dirty="0" err="1">
                <a:latin typeface="Arial" panose="020B0604020202020204" pitchFamily="34" charset="0"/>
                <a:cs typeface="Arial" panose="020B0604020202020204" pitchFamily="34" charset="0"/>
              </a:rPr>
              <a:t>heroku</a:t>
            </a:r>
            <a:r>
              <a:rPr lang="en-US" sz="2000" dirty="0">
                <a:latin typeface="Arial" panose="020B0604020202020204" pitchFamily="34" charset="0"/>
                <a:cs typeface="Arial" panose="020B0604020202020204" pitchFamily="34" charset="0"/>
              </a:rPr>
              <a:t> master</a:t>
            </a:r>
          </a:p>
          <a:p>
            <a:pPr marL="457200" indent="-457200">
              <a:buAutoNum type="arabicPeriod"/>
            </a:pPr>
            <a:endParaRPr lang="en-US" sz="2000" dirty="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28625" y="3200400"/>
            <a:ext cx="8286750" cy="733425"/>
          </a:xfrm>
          <a:prstGeom prst="rect">
            <a:avLst/>
          </a:prstGeom>
        </p:spPr>
      </p:pic>
    </p:spTree>
    <p:extLst>
      <p:ext uri="{BB962C8B-B14F-4D97-AF65-F5344CB8AC3E}">
        <p14:creationId xmlns:p14="http://schemas.microsoft.com/office/powerpoint/2010/main" val="663212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Admin Things…</a:t>
            </a:r>
          </a:p>
        </p:txBody>
      </p:sp>
    </p:spTree>
    <p:extLst>
      <p:ext uri="{BB962C8B-B14F-4D97-AF65-F5344CB8AC3E}">
        <p14:creationId xmlns:p14="http://schemas.microsoft.com/office/powerpoint/2010/main" val="633811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our Guide!</a:t>
            </a:r>
          </a:p>
        </p:txBody>
      </p:sp>
      <p:sp>
        <p:nvSpPr>
          <p:cNvPr id="4" name="Shape 70"/>
          <p:cNvSpPr txBox="1">
            <a:spLocks/>
          </p:cNvSpPr>
          <p:nvPr/>
        </p:nvSpPr>
        <p:spPr>
          <a:xfrm>
            <a:off x="4901055" y="2819400"/>
            <a:ext cx="4118848" cy="89264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000" b="1" dirty="0">
                <a:latin typeface="Arial" panose="020B0604020202020204" pitchFamily="34" charset="0"/>
                <a:cs typeface="Arial" panose="020B0604020202020204" pitchFamily="34" charset="0"/>
              </a:rPr>
              <a:t>Step-by-step guide on creating </a:t>
            </a:r>
            <a:r>
              <a:rPr lang="en-US" sz="2000" b="1" dirty="0" err="1">
                <a:latin typeface="Arial" panose="020B0604020202020204" pitchFamily="34" charset="0"/>
                <a:cs typeface="Arial" panose="020B0604020202020204" pitchFamily="34" charset="0"/>
              </a:rPr>
              <a:t>Heroku</a:t>
            </a:r>
            <a:r>
              <a:rPr lang="en-US" sz="2000" b="1" dirty="0">
                <a:latin typeface="Arial" panose="020B0604020202020204" pitchFamily="34" charset="0"/>
                <a:cs typeface="Arial" panose="020B0604020202020204" pitchFamily="34" charset="0"/>
              </a:rPr>
              <a:t> Deployments</a:t>
            </a:r>
            <a:endParaRPr lang="en-US" sz="22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04800" y="990600"/>
            <a:ext cx="4596255" cy="5105400"/>
          </a:xfrm>
          <a:prstGeom prst="rect">
            <a:avLst/>
          </a:prstGeom>
        </p:spPr>
      </p:pic>
    </p:spTree>
    <p:extLst>
      <p:ext uri="{BB962C8B-B14F-4D97-AF65-F5344CB8AC3E}">
        <p14:creationId xmlns:p14="http://schemas.microsoft.com/office/powerpoint/2010/main" val="34094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p:cNvSpPr txBox="1"/>
          <p:nvPr/>
        </p:nvSpPr>
        <p:spPr>
          <a:xfrm>
            <a:off x="304800" y="9144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Time to take your newfangled website and deploy it to the cloud. Setup your own instance of </a:t>
            </a:r>
            <a:r>
              <a:rPr lang="en-US" sz="2400" dirty="0" err="1">
                <a:latin typeface="Arial" panose="020B0604020202020204" pitchFamily="34" charset="0"/>
                <a:ea typeface="Roboto" pitchFamily="2" charset="0"/>
                <a:cs typeface="Arial" panose="020B0604020202020204" pitchFamily="34" charset="0"/>
              </a:rPr>
              <a:t>Heroku</a:t>
            </a:r>
            <a:r>
              <a:rPr lang="en-US" sz="2400" dirty="0">
                <a:latin typeface="Arial" panose="020B0604020202020204" pitchFamily="34" charset="0"/>
                <a:ea typeface="Roboto" pitchFamily="2" charset="0"/>
                <a:cs typeface="Arial" panose="020B0604020202020204" pitchFamily="34" charset="0"/>
              </a:rPr>
              <a:t> and deploy one of your HTML creations to </a:t>
            </a:r>
            <a:r>
              <a:rPr lang="en-US" sz="2400" dirty="0" err="1">
                <a:latin typeface="Arial" panose="020B0604020202020204" pitchFamily="34" charset="0"/>
                <a:ea typeface="Roboto" pitchFamily="2" charset="0"/>
                <a:cs typeface="Arial" panose="020B0604020202020204" pitchFamily="34" charset="0"/>
              </a:rPr>
              <a:t>Heroku</a:t>
            </a:r>
            <a:r>
              <a:rPr lang="en-US" sz="2400" dirty="0">
                <a:latin typeface="Arial" panose="020B0604020202020204" pitchFamily="34" charset="0"/>
                <a:ea typeface="Roboto" pitchFamily="2" charset="0"/>
                <a:cs typeface="Arial" panose="020B0604020202020204" pitchFamily="34" charset="0"/>
              </a:rPr>
              <a: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to be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2971800" y="124825"/>
            <a:ext cx="6019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30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240845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Through Frustration</a:t>
            </a:r>
          </a:p>
        </p:txBody>
      </p:sp>
      <p:sp>
        <p:nvSpPr>
          <p:cNvPr id="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lnSpcReduction="1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Keep Practicing! </a:t>
            </a:r>
          </a:p>
          <a:p>
            <a:r>
              <a:rPr lang="en-US" sz="3500" i="1" dirty="0">
                <a:latin typeface="Arial" panose="020B0604020202020204" pitchFamily="34" charset="0"/>
                <a:ea typeface="Roboto" panose="02000000000000000000" pitchFamily="2" charset="0"/>
                <a:cs typeface="Arial" panose="020B0604020202020204" pitchFamily="34" charset="0"/>
              </a:rPr>
              <a:t>It gets better.</a:t>
            </a:r>
          </a:p>
        </p:txBody>
      </p:sp>
    </p:spTree>
    <p:extLst>
      <p:ext uri="{BB962C8B-B14F-4D97-AF65-F5344CB8AC3E}">
        <p14:creationId xmlns:p14="http://schemas.microsoft.com/office/powerpoint/2010/main" val="1871633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058525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1 - Help?</a:t>
            </a:r>
          </a:p>
        </p:txBody>
      </p:sp>
    </p:spTree>
    <p:extLst>
      <p:ext uri="{BB962C8B-B14F-4D97-AF65-F5344CB8AC3E}">
        <p14:creationId xmlns:p14="http://schemas.microsoft.com/office/powerpoint/2010/main" val="443845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MATERIAL</a:t>
            </a:r>
          </a:p>
        </p:txBody>
      </p:sp>
    </p:spTree>
    <p:extLst>
      <p:ext uri="{BB962C8B-B14F-4D97-AF65-F5344CB8AC3E}">
        <p14:creationId xmlns:p14="http://schemas.microsoft.com/office/powerpoint/2010/main" val="266407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Back to </a:t>
            </a:r>
            <a:r>
              <a:rPr lang="en-US" dirty="0" err="1"/>
              <a:t>Git</a:t>
            </a:r>
            <a:r>
              <a:rPr lang="en-US" dirty="0"/>
              <a:t>…</a:t>
            </a:r>
          </a:p>
        </p:txBody>
      </p:sp>
    </p:spTree>
    <p:extLst>
      <p:ext uri="{BB962C8B-B14F-4D97-AF65-F5344CB8AC3E}">
        <p14:creationId xmlns:p14="http://schemas.microsoft.com/office/powerpoint/2010/main" val="145455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sp>
        <p:nvSpPr>
          <p:cNvPr id="6" name="TextBox 5"/>
          <p:cNvSpPr txBox="1"/>
          <p:nvPr/>
        </p:nvSpPr>
        <p:spPr>
          <a:xfrm>
            <a:off x="2514600" y="1152801"/>
            <a:ext cx="499803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OMG. I HAZ THE GREATEST HTML IDEA!!!!!</a:t>
            </a:r>
            <a:endParaRPr lang="en-US" i="1" dirty="0">
              <a:latin typeface="Arial" panose="020B0604020202020204" pitchFamily="34" charset="0"/>
              <a:cs typeface="Arial" panose="020B0604020202020204" pitchFamily="3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rtlCol="0">
            <a:spAutoFit/>
          </a:bodyPr>
          <a:lstStyle/>
          <a:p>
            <a:r>
              <a:rPr lang="en-US" sz="3600" b="1" i="1" dirty="0">
                <a:latin typeface="Arial" panose="020B0604020202020204" pitchFamily="34" charset="0"/>
                <a:cs typeface="Arial" panose="020B0604020202020204" pitchFamily="34" charset="0"/>
              </a:rPr>
              <a:t>SpongeSite.com</a:t>
            </a:r>
          </a:p>
        </p:txBody>
      </p:sp>
    </p:spTree>
    <p:extLst>
      <p:ext uri="{BB962C8B-B14F-4D97-AF65-F5344CB8AC3E}">
        <p14:creationId xmlns:p14="http://schemas.microsoft.com/office/powerpoint/2010/main" val="1339139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sp>
        <p:nvSpPr>
          <p:cNvPr id="11" name="TextBox 10"/>
          <p:cNvSpPr txBox="1"/>
          <p:nvPr/>
        </p:nvSpPr>
        <p:spPr>
          <a:xfrm>
            <a:off x="2543175" y="4516971"/>
            <a:ext cx="5288692" cy="369332"/>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Spongebob’s</a:t>
            </a:r>
            <a:r>
              <a:rPr lang="en-US" b="1" dirty="0">
                <a:latin typeface="Arial" panose="020B0604020202020204" pitchFamily="34" charset="0"/>
                <a:cs typeface="Arial" panose="020B0604020202020204" pitchFamily="34" charset="0"/>
              </a:rPr>
              <a:t> idea is dumb. We should call it…</a:t>
            </a:r>
            <a:endParaRPr lang="en-US" i="1" dirty="0">
              <a:latin typeface="Arial" panose="020B0604020202020204" pitchFamily="34" charset="0"/>
              <a:cs typeface="Arial" panose="020B0604020202020204" pitchFamily="34" charset="0"/>
            </a:endParaRPr>
          </a:p>
        </p:txBody>
      </p:sp>
      <p:sp>
        <p:nvSpPr>
          <p:cNvPr id="12" name="TextBox 11"/>
          <p:cNvSpPr txBox="1"/>
          <p:nvPr/>
        </p:nvSpPr>
        <p:spPr>
          <a:xfrm>
            <a:off x="2543175" y="5074930"/>
            <a:ext cx="4211409" cy="646331"/>
          </a:xfrm>
          <a:prstGeom prst="rect">
            <a:avLst/>
          </a:prstGeom>
          <a:noFill/>
        </p:spPr>
        <p:txBody>
          <a:bodyPr wrap="none" rtlCol="0">
            <a:spAutoFit/>
          </a:bodyPr>
          <a:lstStyle/>
          <a:p>
            <a:r>
              <a:rPr lang="en-US" sz="3600" b="1" i="1" dirty="0">
                <a:latin typeface="Arial" panose="020B0604020202020204" pitchFamily="34" charset="0"/>
                <a:cs typeface="Arial" panose="020B0604020202020204" pitchFamily="34" charset="0"/>
              </a:rPr>
              <a:t>PrincezzzSite.com</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03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Now they have two completely </a:t>
            </a:r>
            <a:r>
              <a:rPr lang="en-US" b="1" i="1" u="sng" dirty="0">
                <a:solidFill>
                  <a:schemeClr val="bg1"/>
                </a:solidFill>
                <a:latin typeface="Arial" panose="020B0604020202020204" pitchFamily="34" charset="0"/>
                <a:cs typeface="Arial" panose="020B0604020202020204" pitchFamily="34" charset="0"/>
              </a:rPr>
              <a:t>different</a:t>
            </a:r>
            <a:r>
              <a:rPr lang="en-US" b="1" dirty="0">
                <a:solidFill>
                  <a:schemeClr val="bg1"/>
                </a:solidFill>
                <a:latin typeface="Arial" panose="020B0604020202020204" pitchFamily="34" charset="0"/>
                <a:cs typeface="Arial" panose="020B0604020202020204" pitchFamily="34" charset="0"/>
              </a:rPr>
              <a:t> versions.</a:t>
            </a:r>
          </a:p>
        </p:txBody>
      </p:sp>
      <p:sp>
        <p:nvSpPr>
          <p:cNvPr id="22" name="Rectangle 21"/>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Group Project – Tragedy #1</a:t>
            </a:r>
          </a:p>
        </p:txBody>
      </p:sp>
    </p:spTree>
    <p:extLst>
      <p:ext uri="{BB962C8B-B14F-4D97-AF65-F5344CB8AC3E}">
        <p14:creationId xmlns:p14="http://schemas.microsoft.com/office/powerpoint/2010/main" val="4154545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Feedback</a:t>
            </a:r>
          </a:p>
        </p:txBody>
      </p:sp>
      <p:sp>
        <p:nvSpPr>
          <p:cNvPr id="4"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Remember, Homework #1 is due on </a:t>
            </a:r>
            <a:r>
              <a:rPr lang="en-US" sz="2200" b="1" u="sng" dirty="0">
                <a:latin typeface="Arial" panose="020B0604020202020204" pitchFamily="34" charset="0"/>
                <a:cs typeface="Arial" panose="020B0604020202020204" pitchFamily="34" charset="0"/>
              </a:rPr>
              <a:t>Wednesday / Thursday.</a:t>
            </a:r>
          </a:p>
          <a:p>
            <a:endParaRPr lang="en-US" sz="2200" b="1" u="sng" dirty="0">
              <a:latin typeface="Arial" panose="020B0604020202020204" pitchFamily="34" charset="0"/>
              <a:cs typeface="Arial" panose="020B0604020202020204" pitchFamily="34" charset="0"/>
            </a:endParaRPr>
          </a:p>
          <a:p>
            <a:r>
              <a:rPr lang="en-US" sz="2200" b="1" u="sng" dirty="0">
                <a:latin typeface="Arial" panose="020B0604020202020204" pitchFamily="34" charset="0"/>
                <a:cs typeface="Arial" panose="020B0604020202020204" pitchFamily="34" charset="0"/>
              </a:rPr>
              <a:t>Homework Link: </a:t>
            </a:r>
            <a:br>
              <a:rPr lang="en-US" sz="2200" b="1" u="sng"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http://bootcampspot.com/homework/</a:t>
            </a:r>
            <a:r>
              <a:rPr lang="en-US" sz="2200" dirty="0">
                <a:latin typeface="Arial" panose="020B0604020202020204" pitchFamily="34" charset="0"/>
                <a:cs typeface="Arial" panose="020B0604020202020204" pitchFamily="34" charset="0"/>
              </a:rPr>
              <a:t> </a:t>
            </a: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Remember to submit Homework via GitHub (and </a:t>
            </a:r>
            <a:r>
              <a:rPr lang="en-US" sz="2200" b="1" dirty="0" err="1">
                <a:latin typeface="Arial" panose="020B0604020202020204" pitchFamily="34" charset="0"/>
                <a:cs typeface="Arial" panose="020B0604020202020204" pitchFamily="34" charset="0"/>
              </a:rPr>
              <a:t>Heroku</a:t>
            </a:r>
            <a:r>
              <a:rPr lang="en-US" sz="2200" b="1" dirty="0">
                <a:latin typeface="Arial" panose="020B0604020202020204" pitchFamily="34" charset="0"/>
                <a:cs typeface="Arial" panose="020B0604020202020204" pitchFamily="34" charset="0"/>
              </a:rPr>
              <a:t>):</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WHAT LINK GOES HERE???????????????</a:t>
            </a:r>
            <a:endParaRPr lang="en-US" sz="22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sp>
        <p:nvSpPr>
          <p:cNvPr id="3" name="TextBox 2"/>
          <p:cNvSpPr txBox="1"/>
          <p:nvPr/>
        </p:nvSpPr>
        <p:spPr>
          <a:xfrm>
            <a:off x="588172" y="4191000"/>
            <a:ext cx="8174033" cy="1446550"/>
          </a:xfrm>
          <a:prstGeom prst="rect">
            <a:avLst/>
          </a:prstGeom>
          <a:noFill/>
          <a:ln>
            <a:solidFill>
              <a:schemeClr val="accent1"/>
            </a:solidFill>
          </a:ln>
        </p:spPr>
        <p:txBody>
          <a:bodyPr wrap="none" rtlCol="0">
            <a:spAutoFit/>
          </a:bodyPr>
          <a:lstStyle/>
          <a:p>
            <a:pPr algn="ctr"/>
            <a:r>
              <a:rPr lang="en-US" sz="3200" b="1" dirty="0">
                <a:latin typeface="Arial" panose="020B0604020202020204" pitchFamily="34" charset="0"/>
                <a:cs typeface="Arial" panose="020B0604020202020204" pitchFamily="34" charset="0"/>
              </a:rPr>
              <a:t>And </a:t>
            </a:r>
            <a:r>
              <a:rPr lang="en-US" sz="3200" b="1" u="sng" dirty="0">
                <a:latin typeface="Arial" panose="020B0604020202020204" pitchFamily="34" charset="0"/>
                <a:cs typeface="Arial" panose="020B0604020202020204" pitchFamily="34" charset="0"/>
              </a:rPr>
              <a:t>seriously</a:t>
            </a:r>
            <a:r>
              <a:rPr lang="en-US" sz="3200" b="1" dirty="0">
                <a:latin typeface="Arial" panose="020B0604020202020204" pitchFamily="34" charset="0"/>
                <a:cs typeface="Arial" panose="020B0604020202020204" pitchFamily="34" charset="0"/>
              </a:rPr>
              <a:t>! </a:t>
            </a:r>
          </a:p>
          <a:p>
            <a:pPr algn="ctr"/>
            <a:r>
              <a:rPr lang="en-US" sz="3200" b="1" dirty="0">
                <a:latin typeface="Arial" panose="020B0604020202020204" pitchFamily="34" charset="0"/>
                <a:cs typeface="Arial" panose="020B0604020202020204" pitchFamily="34" charset="0"/>
              </a:rPr>
              <a:t>Submit whatever you have! Don’t get a 0.</a:t>
            </a:r>
          </a:p>
          <a:p>
            <a:pPr algn="ctr"/>
            <a:r>
              <a:rPr lang="en-US" sz="2400" dirty="0">
                <a:latin typeface="Arial" panose="020B0604020202020204" pitchFamily="34" charset="0"/>
                <a:cs typeface="Arial" panose="020B0604020202020204" pitchFamily="34" charset="0"/>
              </a:rPr>
              <a:t>(Even if you don’t like what you’ve made.)</a:t>
            </a:r>
          </a:p>
        </p:txBody>
      </p:sp>
    </p:spTree>
    <p:extLst>
      <p:ext uri="{BB962C8B-B14F-4D97-AF65-F5344CB8AC3E}">
        <p14:creationId xmlns:p14="http://schemas.microsoft.com/office/powerpoint/2010/main" val="2477961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sp>
        <p:nvSpPr>
          <p:cNvPr id="16" name="TextBox 15"/>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u="sng" dirty="0" err="1">
                <a:latin typeface="Arial" panose="020B0604020202020204" pitchFamily="34" charset="0"/>
                <a:cs typeface="Arial" panose="020B0604020202020204" pitchFamily="34" charset="0"/>
              </a:rPr>
              <a:t>Spongebob’s</a:t>
            </a:r>
            <a:r>
              <a:rPr lang="en-US" b="1" u="sng" dirty="0">
                <a:latin typeface="Arial" panose="020B0604020202020204" pitchFamily="34" charset="0"/>
                <a:cs typeface="Arial" panose="020B0604020202020204" pitchFamily="34" charset="0"/>
              </a:rPr>
              <a:t>)</a:t>
            </a:r>
          </a:p>
        </p:txBody>
      </p:sp>
      <p:sp>
        <p:nvSpPr>
          <p:cNvPr id="17" name="TextBox 16"/>
          <p:cNvSpPr txBox="1"/>
          <p:nvPr/>
        </p:nvSpPr>
        <p:spPr>
          <a:xfrm>
            <a:off x="4171876" y="5845492"/>
            <a:ext cx="193296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Prince’s Branch</a:t>
            </a:r>
          </a:p>
        </p:txBody>
      </p:sp>
      <p:pic>
        <p:nvPicPr>
          <p:cNvPr id="2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29" name="Rectangle 28"/>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30" name="Rectangle 29"/>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31" name="Rectangle 30"/>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sp>
        <p:nvSpPr>
          <p:cNvPr id="32" name="Rectangle 31"/>
          <p:cNvSpPr/>
          <p:nvPr/>
        </p:nvSpPr>
        <p:spPr>
          <a:xfrm>
            <a:off x="7259327"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5</a:t>
            </a:r>
          </a:p>
        </p:txBody>
      </p:sp>
      <p:pic>
        <p:nvPicPr>
          <p:cNvPr id="3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138499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Prince </a:t>
            </a:r>
            <a:r>
              <a:rPr lang="en-US" sz="1400" b="1" u="sng" dirty="0">
                <a:latin typeface="Arial" panose="020B0604020202020204" pitchFamily="34" charset="0"/>
                <a:cs typeface="Arial" panose="020B0604020202020204" pitchFamily="34" charset="0"/>
              </a:rPr>
              <a:t>pushes </a:t>
            </a:r>
            <a:r>
              <a:rPr lang="en-US" sz="1400" dirty="0">
                <a:latin typeface="Arial" panose="020B0604020202020204" pitchFamily="34" charset="0"/>
                <a:cs typeface="Arial" panose="020B0604020202020204" pitchFamily="34" charset="0"/>
              </a:rPr>
              <a:t>his code changes into the main branch.</a:t>
            </a:r>
          </a:p>
          <a:p>
            <a:endParaRPr lang="en-US" sz="1400" u="sng"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If Prince is allowed to push his code, it could seriously ruin </a:t>
            </a:r>
            <a:r>
              <a:rPr lang="en-US" sz="1400" dirty="0" err="1">
                <a:latin typeface="Arial" panose="020B0604020202020204" pitchFamily="34" charset="0"/>
                <a:cs typeface="Arial" panose="020B0604020202020204" pitchFamily="34" charset="0"/>
              </a:rPr>
              <a:t>Spongebob’s</a:t>
            </a:r>
            <a:r>
              <a:rPr lang="en-US" sz="1400" dirty="0">
                <a:latin typeface="Arial" panose="020B0604020202020204" pitchFamily="34" charset="0"/>
                <a:cs typeface="Arial" panose="020B0604020202020204" pitchFamily="34" charset="0"/>
              </a:rPr>
              <a:t> vision and working code.</a:t>
            </a:r>
          </a:p>
        </p:txBody>
      </p:sp>
      <p:sp>
        <p:nvSpPr>
          <p:cNvPr id="40" name="TextBox 39"/>
          <p:cNvSpPr txBox="1"/>
          <p:nvPr/>
        </p:nvSpPr>
        <p:spPr>
          <a:xfrm>
            <a:off x="5934285" y="1122458"/>
            <a:ext cx="3018775"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continues programming</a:t>
            </a:r>
            <a:endParaRPr lang="en-US" sz="1400" u="sng" dirty="0">
              <a:latin typeface="Arial" panose="020B0604020202020204" pitchFamily="34" charset="0"/>
              <a:cs typeface="Arial" panose="020B0604020202020204" pitchFamily="34" charset="0"/>
            </a:endParaRPr>
          </a:p>
        </p:txBody>
      </p:sp>
      <p:sp>
        <p:nvSpPr>
          <p:cNvPr id="41" name="TextBox 40"/>
          <p:cNvSpPr txBox="1"/>
          <p:nvPr/>
        </p:nvSpPr>
        <p:spPr>
          <a:xfrm>
            <a:off x="5411772" y="2895373"/>
            <a:ext cx="3623371" cy="307777"/>
          </a:xfrm>
          <a:prstGeom prst="rect">
            <a:avLst/>
          </a:prstGeom>
          <a:solidFill>
            <a:schemeClr val="accent2"/>
          </a:solidFill>
        </p:spPr>
        <p:txBody>
          <a:bodyPr wrap="square" rtlCol="0">
            <a:spAutoFit/>
          </a:bodyPr>
          <a:lstStyle/>
          <a:p>
            <a:r>
              <a:rPr lang="en-US" sz="1400" b="1" dirty="0">
                <a:latin typeface="Arial" panose="020B0604020202020204" pitchFamily="34" charset="0"/>
                <a:cs typeface="Arial" panose="020B0604020202020204" pitchFamily="34" charset="0"/>
              </a:rPr>
              <a:t>This is NON-IDEAL</a:t>
            </a:r>
          </a:p>
        </p:txBody>
      </p:sp>
      <p:sp>
        <p:nvSpPr>
          <p:cNvPr id="4" name="Title 3"/>
          <p:cNvSpPr>
            <a:spLocks noGrp="1"/>
          </p:cNvSpPr>
          <p:nvPr>
            <p:ph type="title"/>
          </p:nvPr>
        </p:nvSpPr>
        <p:spPr>
          <a:xfrm>
            <a:off x="304799" y="0"/>
            <a:ext cx="6458467" cy="653854"/>
          </a:xfrm>
        </p:spPr>
        <p:txBody>
          <a:bodyPr>
            <a:normAutofit/>
          </a:bodyPr>
          <a:lstStyle/>
          <a:p>
            <a:r>
              <a:rPr lang="en-US" dirty="0"/>
              <a:t>The Group Project – Push vs Pull</a:t>
            </a:r>
          </a:p>
        </p:txBody>
      </p:sp>
    </p:spTree>
    <p:extLst>
      <p:ext uri="{BB962C8B-B14F-4D97-AF65-F5344CB8AC3E}">
        <p14:creationId xmlns:p14="http://schemas.microsoft.com/office/powerpoint/2010/main" val="2099817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 – Push vs Pull</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sp>
        <p:nvSpPr>
          <p:cNvPr id="14" name="TextBox 13"/>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u="sng" dirty="0" err="1">
                <a:latin typeface="Arial" panose="020B0604020202020204" pitchFamily="34" charset="0"/>
                <a:cs typeface="Arial" panose="020B0604020202020204" pitchFamily="34" charset="0"/>
              </a:rPr>
              <a:t>Spongebob’s</a:t>
            </a:r>
            <a:r>
              <a:rPr lang="en-US" b="1" u="sng" dirty="0">
                <a:latin typeface="Arial" panose="020B0604020202020204" pitchFamily="34" charset="0"/>
                <a:cs typeface="Arial" panose="020B0604020202020204" pitchFamily="34" charset="0"/>
              </a:rPr>
              <a:t>)</a:t>
            </a:r>
          </a:p>
        </p:txBody>
      </p:sp>
      <p:pic>
        <p:nvPicPr>
          <p:cNvPr id="1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21" name="Rectangle 20"/>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22" name="Rectangle 21"/>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23" name="Rectangle 22"/>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sp>
        <p:nvSpPr>
          <p:cNvPr id="24" name="Rectangle 23"/>
          <p:cNvSpPr/>
          <p:nvPr/>
        </p:nvSpPr>
        <p:spPr>
          <a:xfrm>
            <a:off x="7259327"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5</a:t>
            </a:r>
          </a:p>
        </p:txBody>
      </p:sp>
      <p:cxnSp>
        <p:nvCxnSpPr>
          <p:cNvPr id="25" name="Straight Arrow Connector 24"/>
          <p:cNvCxnSpPr>
            <a:stCxn id="15" idx="3"/>
            <a:endCxn id="16"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934285" y="1122458"/>
            <a:ext cx="3018775"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continues programming</a:t>
            </a:r>
            <a:endParaRPr lang="en-US" sz="1400" u="sng" dirty="0">
              <a:latin typeface="Arial" panose="020B0604020202020204" pitchFamily="34" charset="0"/>
              <a:cs typeface="Arial" panose="020B0604020202020204" pitchFamily="34" charset="0"/>
            </a:endParaRPr>
          </a:p>
        </p:txBody>
      </p:sp>
      <p:sp>
        <p:nvSpPr>
          <p:cNvPr id="30" name="TextBox 29"/>
          <p:cNvSpPr txBox="1"/>
          <p:nvPr/>
        </p:nvSpPr>
        <p:spPr>
          <a:xfrm>
            <a:off x="4171876" y="5845492"/>
            <a:ext cx="193296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Prince’s Branch</a:t>
            </a:r>
          </a:p>
        </p:txBody>
      </p:sp>
      <p:pic>
        <p:nvPicPr>
          <p:cNvPr id="31"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862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 – Push vs Pull</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sp>
        <p:nvSpPr>
          <p:cNvPr id="14" name="TextBox 13"/>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u="sng" dirty="0" err="1">
                <a:latin typeface="Arial" panose="020B0604020202020204" pitchFamily="34" charset="0"/>
                <a:cs typeface="Arial" panose="020B0604020202020204" pitchFamily="34" charset="0"/>
              </a:rPr>
              <a:t>Spongebob’s</a:t>
            </a:r>
            <a:r>
              <a:rPr lang="en-US" b="1" u="sng" dirty="0">
                <a:latin typeface="Arial" panose="020B0604020202020204" pitchFamily="34" charset="0"/>
                <a:cs typeface="Arial" panose="020B0604020202020204" pitchFamily="34" charset="0"/>
              </a:rPr>
              <a:t>)</a:t>
            </a:r>
          </a:p>
        </p:txBody>
      </p:sp>
      <p:pic>
        <p:nvPicPr>
          <p:cNvPr id="1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21" name="Rectangle 20"/>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22" name="Rectangle 21"/>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23" name="Rectangle 22"/>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sp>
        <p:nvSpPr>
          <p:cNvPr id="24" name="Rectangle 23"/>
          <p:cNvSpPr/>
          <p:nvPr/>
        </p:nvSpPr>
        <p:spPr>
          <a:xfrm>
            <a:off x="7259327"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5</a:t>
            </a:r>
          </a:p>
        </p:txBody>
      </p:sp>
      <p:cxnSp>
        <p:nvCxnSpPr>
          <p:cNvPr id="25" name="Straight Arrow Connector 24"/>
          <p:cNvCxnSpPr>
            <a:stCxn id="15" idx="3"/>
            <a:endCxn id="16"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934285" y="1122458"/>
            <a:ext cx="3018775"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continues programming</a:t>
            </a:r>
            <a:endParaRPr lang="en-US" sz="1400" u="sng" dirty="0">
              <a:latin typeface="Arial" panose="020B0604020202020204" pitchFamily="34" charset="0"/>
              <a:cs typeface="Arial" panose="020B0604020202020204" pitchFamily="34" charset="0"/>
            </a:endParaRPr>
          </a:p>
        </p:txBody>
      </p:sp>
      <p:sp>
        <p:nvSpPr>
          <p:cNvPr id="30" name="TextBox 29"/>
          <p:cNvSpPr txBox="1"/>
          <p:nvPr/>
        </p:nvSpPr>
        <p:spPr>
          <a:xfrm>
            <a:off x="4171876" y="5845492"/>
            <a:ext cx="193296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Prince’s Branch</a:t>
            </a:r>
          </a:p>
        </p:txBody>
      </p:sp>
      <p:pic>
        <p:nvPicPr>
          <p:cNvPr id="31"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5336970" y="3380544"/>
            <a:ext cx="561372" cy="830997"/>
          </a:xfrm>
          <a:prstGeom prst="rect">
            <a:avLst/>
          </a:prstGeom>
        </p:spPr>
        <p:txBody>
          <a:bodyPr wrap="none">
            <a:spAutoFit/>
          </a:bodyPr>
          <a:lstStyle/>
          <a:p>
            <a:r>
              <a:rPr lang="en-US" sz="4800" b="1" dirty="0">
                <a:latin typeface="Arial" panose="020B0604020202020204" pitchFamily="34" charset="0"/>
                <a:cs typeface="Arial" panose="020B0604020202020204" pitchFamily="34" charset="0"/>
              </a:rPr>
              <a:t>?</a:t>
            </a:r>
          </a:p>
        </p:txBody>
      </p:sp>
      <p:sp>
        <p:nvSpPr>
          <p:cNvPr id="33" name="TextBox 32"/>
          <p:cNvSpPr txBox="1"/>
          <p:nvPr/>
        </p:nvSpPr>
        <p:spPr>
          <a:xfrm>
            <a:off x="152400" y="3444734"/>
            <a:ext cx="5039915"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Because </a:t>
            </a:r>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controls the “master branch” he must elect to </a:t>
            </a:r>
            <a:r>
              <a:rPr lang="en-US" sz="1400" b="1" u="sng" dirty="0">
                <a:latin typeface="Arial" panose="020B0604020202020204" pitchFamily="34" charset="0"/>
                <a:cs typeface="Arial" panose="020B0604020202020204" pitchFamily="34" charset="0"/>
              </a:rPr>
              <a:t>pull</a:t>
            </a:r>
            <a:r>
              <a:rPr lang="en-US" sz="1400" dirty="0">
                <a:latin typeface="Arial" panose="020B0604020202020204" pitchFamily="34" charset="0"/>
                <a:cs typeface="Arial" panose="020B0604020202020204" pitchFamily="34" charset="0"/>
              </a:rPr>
              <a:t> Prince’s Code. All Prince can do is submit a </a:t>
            </a:r>
            <a:r>
              <a:rPr lang="en-US" sz="1400" b="1" dirty="0">
                <a:latin typeface="Arial" panose="020B0604020202020204" pitchFamily="34" charset="0"/>
                <a:cs typeface="Arial" panose="020B0604020202020204" pitchFamily="34" charset="0"/>
              </a:rPr>
              <a:t>“pull request”</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This is the ideal way to maintain code in version control.</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1121" y="3107834"/>
            <a:ext cx="4808079" cy="308628"/>
          </a:xfrm>
          <a:prstGeom prst="rect">
            <a:avLst/>
          </a:prstGeom>
          <a:solidFill>
            <a:schemeClr val="accent2"/>
          </a:solidFill>
        </p:spPr>
        <p:txBody>
          <a:bodyPr wrap="square" rtlCol="0">
            <a:spAutoFit/>
          </a:bodyPr>
          <a:lstStyle/>
          <a:p>
            <a:r>
              <a:rPr lang="en-US" sz="1400" b="1" dirty="0">
                <a:latin typeface="Arial" panose="020B0604020202020204" pitchFamily="34" charset="0"/>
                <a:cs typeface="Arial" panose="020B0604020202020204" pitchFamily="34" charset="0"/>
              </a:rPr>
              <a:t>Ideal Approach – Using Pull Requests</a:t>
            </a:r>
          </a:p>
        </p:txBody>
      </p:sp>
      <p:cxnSp>
        <p:nvCxnSpPr>
          <p:cNvPr id="38" name="Curved Connector 37"/>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02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04800" y="98052"/>
            <a:ext cx="6096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General Steps for </a:t>
            </a:r>
            <a:r>
              <a:rPr lang="en-US" sz="2400" b="1" dirty="0" err="1">
                <a:latin typeface="Arial" panose="020B0604020202020204" pitchFamily="34" charset="0"/>
                <a:cs typeface="Arial" panose="020B0604020202020204" pitchFamily="34" charset="0"/>
              </a:rPr>
              <a:t>Git</a:t>
            </a:r>
            <a:r>
              <a:rPr lang="en-US" sz="2400" b="1" dirty="0">
                <a:latin typeface="Arial" panose="020B0604020202020204" pitchFamily="34" charset="0"/>
                <a:cs typeface="Arial" panose="020B0604020202020204" pitchFamily="34" charset="0"/>
              </a:rPr>
              <a:t> Pull Requests</a:t>
            </a:r>
          </a:p>
        </p:txBody>
      </p:sp>
      <p:sp>
        <p:nvSpPr>
          <p:cNvPr id="7" name="Shape 70"/>
          <p:cNvSpPr txBox="1">
            <a:spLocks/>
          </p:cNvSpPr>
          <p:nvPr/>
        </p:nvSpPr>
        <p:spPr>
          <a:xfrm>
            <a:off x="409304" y="783753"/>
            <a:ext cx="8610599" cy="561704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AutoNum type="arabicPeriod"/>
            </a:pPr>
            <a:r>
              <a:rPr lang="en-US" sz="2000" dirty="0">
                <a:latin typeface="Arial" panose="020B0604020202020204" pitchFamily="34" charset="0"/>
                <a:cs typeface="Arial" panose="020B0604020202020204" pitchFamily="34" charset="0"/>
              </a:rPr>
              <a:t>Create a new branch of on your local computer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1700" i="1" dirty="0" err="1">
                <a:latin typeface="Arial" panose="020B0604020202020204" pitchFamily="34" charset="0"/>
                <a:cs typeface="Arial" panose="020B0604020202020204" pitchFamily="34" charset="0"/>
              </a:rPr>
              <a:t>git</a:t>
            </a:r>
            <a:r>
              <a:rPr lang="en-US" sz="1700" i="1" dirty="0">
                <a:latin typeface="Arial" panose="020B0604020202020204" pitchFamily="34" charset="0"/>
                <a:cs typeface="Arial" panose="020B0604020202020204" pitchFamily="34" charset="0"/>
              </a:rPr>
              <a:t> branch &lt;BRANCH NAME&gt;</a:t>
            </a:r>
          </a:p>
          <a:p>
            <a:pPr marL="0" indent="0">
              <a:buNone/>
            </a:pPr>
            <a:endParaRPr lang="en-US" sz="2000" dirty="0">
              <a:latin typeface="Arial" panose="020B0604020202020204" pitchFamily="34" charset="0"/>
              <a:cs typeface="Arial" panose="020B0604020202020204" pitchFamily="34" charset="0"/>
            </a:endParaRPr>
          </a:p>
          <a:p>
            <a:pPr marL="457200" indent="-457200">
              <a:buAutoNum type="arabicPeriod" startAt="2"/>
            </a:pPr>
            <a:r>
              <a:rPr lang="en-US" sz="2000" dirty="0">
                <a:latin typeface="Arial" panose="020B0604020202020204" pitchFamily="34" charset="0"/>
                <a:cs typeface="Arial" panose="020B0604020202020204" pitchFamily="34" charset="0"/>
              </a:rPr>
              <a:t>Checkout that branch (locally) on your machine</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1700" i="1" dirty="0" err="1">
                <a:latin typeface="Arial" panose="020B0604020202020204" pitchFamily="34" charset="0"/>
                <a:cs typeface="Arial" panose="020B0604020202020204" pitchFamily="34" charset="0"/>
              </a:rPr>
              <a:t>git</a:t>
            </a:r>
            <a:r>
              <a:rPr lang="en-US" sz="1700" i="1" dirty="0">
                <a:latin typeface="Arial" panose="020B0604020202020204" pitchFamily="34" charset="0"/>
                <a:cs typeface="Arial" panose="020B0604020202020204" pitchFamily="34" charset="0"/>
              </a:rPr>
              <a:t> checkout &lt;BRANCH NAME&gt;</a:t>
            </a:r>
          </a:p>
          <a:p>
            <a:pPr marL="457200" indent="-457200">
              <a:buAutoNum type="arabicPeriod" startAt="2"/>
            </a:pP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startAt="2"/>
            </a:pPr>
            <a:r>
              <a:rPr lang="en-US" sz="2000" dirty="0">
                <a:latin typeface="Arial" panose="020B0604020202020204" pitchFamily="34" charset="0"/>
                <a:cs typeface="Arial" panose="020B0604020202020204" pitchFamily="34" charset="0"/>
              </a:rPr>
              <a:t>Add / Commit your changes (will automatically save to this branch)</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r>
              <a:rPr lang="en-US" sz="1700" i="1" dirty="0" err="1">
                <a:latin typeface="Arial" panose="020B0604020202020204" pitchFamily="34" charset="0"/>
                <a:cs typeface="Arial" panose="020B0604020202020204" pitchFamily="34" charset="0"/>
              </a:rPr>
              <a:t>git</a:t>
            </a:r>
            <a:r>
              <a:rPr lang="en-US" sz="1700" i="1" dirty="0">
                <a:latin typeface="Arial" panose="020B0604020202020204" pitchFamily="34" charset="0"/>
                <a:cs typeface="Arial" panose="020B0604020202020204" pitchFamily="34" charset="0"/>
              </a:rPr>
              <a:t> add –A</a:t>
            </a:r>
            <a:br>
              <a:rPr lang="en-US" sz="1700" i="1" dirty="0">
                <a:latin typeface="Arial" panose="020B0604020202020204" pitchFamily="34" charset="0"/>
                <a:cs typeface="Arial" panose="020B0604020202020204" pitchFamily="34" charset="0"/>
              </a:rPr>
            </a:br>
            <a:r>
              <a:rPr lang="en-US" sz="1700" i="1" dirty="0">
                <a:latin typeface="Arial" panose="020B0604020202020204" pitchFamily="34" charset="0"/>
                <a:cs typeface="Arial" panose="020B0604020202020204" pitchFamily="34" charset="0"/>
              </a:rPr>
              <a:t>	</a:t>
            </a:r>
            <a:r>
              <a:rPr lang="en-US" sz="1700" i="1" dirty="0" err="1">
                <a:latin typeface="Arial" panose="020B0604020202020204" pitchFamily="34" charset="0"/>
                <a:cs typeface="Arial" panose="020B0604020202020204" pitchFamily="34" charset="0"/>
              </a:rPr>
              <a:t>git</a:t>
            </a:r>
            <a:r>
              <a:rPr lang="en-US" sz="1700" i="1" dirty="0">
                <a:latin typeface="Arial" panose="020B0604020202020204" pitchFamily="34" charset="0"/>
                <a:cs typeface="Arial" panose="020B0604020202020204" pitchFamily="34" charset="0"/>
              </a:rPr>
              <a:t> commit –m “Comment”</a:t>
            </a:r>
          </a:p>
          <a:p>
            <a:pPr marL="457200" indent="-457200">
              <a:buFont typeface="Arial" panose="020B0604020202020204" pitchFamily="34" charset="0"/>
              <a:buAutoNum type="arabicPeriod" startAt="2"/>
            </a:pPr>
            <a:endParaRPr lang="en-US" sz="1700" i="1"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startAt="2"/>
            </a:pPr>
            <a:r>
              <a:rPr lang="en-US" sz="2000" dirty="0">
                <a:latin typeface="Arial" panose="020B0604020202020204" pitchFamily="34" charset="0"/>
                <a:cs typeface="Arial" panose="020B0604020202020204" pitchFamily="34" charset="0"/>
              </a:rPr>
              <a:t>Push your branch to GitHub</a:t>
            </a:r>
          </a:p>
          <a:p>
            <a:pPr marL="300038" lvl="1" indent="0">
              <a:buNone/>
            </a:pPr>
            <a:r>
              <a:rPr lang="en-US" sz="1700" dirty="0">
                <a:latin typeface="Arial" panose="020B0604020202020204" pitchFamily="34" charset="0"/>
                <a:cs typeface="Arial" panose="020B0604020202020204" pitchFamily="34" charset="0"/>
              </a:rPr>
              <a:t>	</a:t>
            </a:r>
            <a:r>
              <a:rPr lang="en-US" sz="1700" i="1" dirty="0" err="1">
                <a:latin typeface="Arial" panose="020B0604020202020204" pitchFamily="34" charset="0"/>
                <a:cs typeface="Arial" panose="020B0604020202020204" pitchFamily="34" charset="0"/>
              </a:rPr>
              <a:t>git</a:t>
            </a:r>
            <a:r>
              <a:rPr lang="en-US" sz="1700" i="1" dirty="0">
                <a:latin typeface="Arial" panose="020B0604020202020204" pitchFamily="34" charset="0"/>
                <a:cs typeface="Arial" panose="020B0604020202020204" pitchFamily="34" charset="0"/>
              </a:rPr>
              <a:t> push origin &lt;BRANCH NAME&gt;</a:t>
            </a:r>
          </a:p>
          <a:p>
            <a:pPr marL="757238" lvl="1" indent="-457200">
              <a:buFont typeface="Arial" panose="020B0604020202020204" pitchFamily="34" charset="0"/>
              <a:buAutoNum type="arabicPeriod" startAt="2"/>
            </a:pPr>
            <a:endParaRPr lang="en-US" sz="1700"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startAt="2"/>
            </a:pPr>
            <a:r>
              <a:rPr lang="en-US" sz="2000" dirty="0">
                <a:latin typeface="Arial" panose="020B0604020202020204" pitchFamily="34" charset="0"/>
                <a:cs typeface="Arial" panose="020B0604020202020204" pitchFamily="34" charset="0"/>
              </a:rPr>
              <a:t>Submit a Pull Request on GitHub</a:t>
            </a:r>
          </a:p>
          <a:p>
            <a:pPr marL="457200" indent="-457200">
              <a:buFont typeface="Arial" panose="020B0604020202020204" pitchFamily="34" charset="0"/>
              <a:buAutoNum type="arabicPeriod" startAt="2"/>
            </a:pP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startAt="2"/>
            </a:pPr>
            <a:r>
              <a:rPr lang="en-US" sz="2000" dirty="0">
                <a:latin typeface="Arial" panose="020B0604020202020204" pitchFamily="34" charset="0"/>
                <a:cs typeface="Arial" panose="020B0604020202020204" pitchFamily="34" charset="0"/>
              </a:rPr>
              <a:t>Other user must accept these changes on GitHub</a:t>
            </a:r>
          </a:p>
          <a:p>
            <a:pPr marL="457200" indent="-457200">
              <a:buFont typeface="Arial" panose="020B0604020202020204" pitchFamily="34" charset="0"/>
              <a:buAutoNum type="arabicPeriod" startAt="2"/>
            </a:pPr>
            <a:endParaRPr lang="en-US" sz="2000" dirty="0">
              <a:latin typeface="Arial" panose="020B0604020202020204" pitchFamily="34" charset="0"/>
              <a:cs typeface="Arial" panose="020B0604020202020204" pitchFamily="34" charset="0"/>
            </a:endParaRPr>
          </a:p>
          <a:p>
            <a:pPr marL="300038" lvl="1" indent="0">
              <a:buNone/>
            </a:pPr>
            <a:r>
              <a:rPr lang="en-US" sz="1700" i="1" dirty="0">
                <a:latin typeface="Arial" panose="020B0604020202020204" pitchFamily="34" charset="0"/>
                <a:cs typeface="Arial" panose="020B0604020202020204" pitchFamily="34" charset="0"/>
              </a:rPr>
              <a:t>	</a:t>
            </a:r>
            <a:endParaRPr lang="en-US" sz="1700" dirty="0">
              <a:latin typeface="Arial" panose="020B0604020202020204" pitchFamily="34" charset="0"/>
              <a:cs typeface="Arial" panose="020B0604020202020204" pitchFamily="34" charset="0"/>
            </a:endParaRPr>
          </a:p>
          <a:p>
            <a:pPr marL="457200" indent="-457200">
              <a:buAutoNum type="arabicPeriod" startAt="2"/>
            </a:pPr>
            <a:endParaRPr lang="en-US" sz="2000" dirty="0">
              <a:latin typeface="Arial" panose="020B0604020202020204" pitchFamily="34" charset="0"/>
              <a:cs typeface="Arial" panose="020B0604020202020204" pitchFamily="34" charset="0"/>
            </a:endParaRPr>
          </a:p>
          <a:p>
            <a:pPr marL="300038" lvl="1" indent="0">
              <a:buNone/>
            </a:pPr>
            <a:br>
              <a:rPr lang="en-US" sz="1700" dirty="0">
                <a:latin typeface="Arial" panose="020B0604020202020204" pitchFamily="34" charset="0"/>
                <a:cs typeface="Arial" panose="020B0604020202020204" pitchFamily="34" charset="0"/>
              </a:rPr>
            </a:br>
            <a:r>
              <a:rPr lang="en-US" sz="1700" dirty="0">
                <a:latin typeface="Arial" panose="020B0604020202020204" pitchFamily="34" charset="0"/>
                <a:cs typeface="Arial" panose="020B0604020202020204" pitchFamily="34" charset="0"/>
              </a:rPr>
              <a:t>	</a:t>
            </a:r>
            <a:endParaRPr lang="en-US" sz="1400" i="1" dirty="0">
              <a:latin typeface="Arial" panose="020B0604020202020204" pitchFamily="34" charset="0"/>
              <a:cs typeface="Arial" panose="020B0604020202020204" pitchFamily="34" charset="0"/>
            </a:endParaRPr>
          </a:p>
          <a:p>
            <a:pPr marL="300038" lvl="1" indent="0">
              <a:buNone/>
            </a:pPr>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435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3" name="Title 1"/>
          <p:cNvSpPr txBox="1">
            <a:spLocks/>
          </p:cNvSpPr>
          <p:nvPr/>
        </p:nvSpPr>
        <p:spPr>
          <a:xfrm>
            <a:off x="304800" y="2590800"/>
            <a:ext cx="8534400" cy="15240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err="1">
                <a:latin typeface="Arial" panose="020B0604020202020204" pitchFamily="34" charset="0"/>
                <a:ea typeface="Roboto" panose="02000000000000000000" pitchFamily="2" charset="0"/>
                <a:cs typeface="Arial" panose="020B0604020202020204" pitchFamily="34" charset="0"/>
              </a:rPr>
              <a:t>Git</a:t>
            </a:r>
            <a:r>
              <a:rPr lang="en-US" sz="6000" b="1" i="1" dirty="0">
                <a:latin typeface="Arial" panose="020B0604020202020204" pitchFamily="34" charset="0"/>
                <a:ea typeface="Roboto" panose="02000000000000000000" pitchFamily="2" charset="0"/>
                <a:cs typeface="Arial" panose="020B0604020202020204" pitchFamily="34" charset="0"/>
              </a:rPr>
              <a:t> Pull Request</a:t>
            </a:r>
          </a:p>
        </p:txBody>
      </p:sp>
    </p:spTree>
    <p:extLst>
      <p:ext uri="{BB962C8B-B14F-4D97-AF65-F5344CB8AC3E}">
        <p14:creationId xmlns:p14="http://schemas.microsoft.com/office/powerpoint/2010/main" val="4109644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TextBox 4"/>
          <p:cNvSpPr txBox="1"/>
          <p:nvPr/>
        </p:nvSpPr>
        <p:spPr>
          <a:xfrm>
            <a:off x="304800" y="914400"/>
            <a:ext cx="8686800" cy="4524315"/>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Time to take your newfound collaborative </a:t>
            </a:r>
            <a:r>
              <a:rPr lang="en-US" sz="2400" dirty="0" err="1">
                <a:latin typeface="Arial" panose="020B0604020202020204" pitchFamily="34" charset="0"/>
                <a:ea typeface="Roboto" pitchFamily="2" charset="0"/>
                <a:cs typeface="Arial" panose="020B0604020202020204" pitchFamily="34" charset="0"/>
              </a:rPr>
              <a:t>git</a:t>
            </a:r>
            <a:r>
              <a:rPr lang="en-US" sz="2400" dirty="0">
                <a:latin typeface="Arial" panose="020B0604020202020204" pitchFamily="34" charset="0"/>
                <a:ea typeface="Roboto" pitchFamily="2" charset="0"/>
                <a:cs typeface="Arial" panose="020B0604020202020204" pitchFamily="34" charset="0"/>
              </a:rPr>
              <a:t> skills to the real-world. Find a partner and follow the steps sent via slack to </a:t>
            </a:r>
          </a:p>
          <a:p>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Share each other’s code</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Make modifications</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Submit a Pull Request</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Accept the Pull Changes</a:t>
            </a:r>
          </a:p>
        </p:txBody>
      </p:sp>
      <p:sp>
        <p:nvSpPr>
          <p:cNvPr id="8" name="Rectangle 7"/>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Tree>
    <p:extLst>
      <p:ext uri="{BB962C8B-B14F-4D97-AF65-F5344CB8AC3E}">
        <p14:creationId xmlns:p14="http://schemas.microsoft.com/office/powerpoint/2010/main" val="3528423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our Guide!</a:t>
            </a:r>
          </a:p>
        </p:txBody>
      </p:sp>
      <p:pic>
        <p:nvPicPr>
          <p:cNvPr id="3" name="Picture 2"/>
          <p:cNvPicPr>
            <a:picLocks noChangeAspect="1"/>
          </p:cNvPicPr>
          <p:nvPr/>
        </p:nvPicPr>
        <p:blipFill>
          <a:blip r:embed="rId2"/>
          <a:stretch>
            <a:fillRect/>
          </a:stretch>
        </p:blipFill>
        <p:spPr>
          <a:xfrm>
            <a:off x="304800" y="838200"/>
            <a:ext cx="3806317" cy="5061146"/>
          </a:xfrm>
          <a:prstGeom prst="rect">
            <a:avLst/>
          </a:prstGeom>
        </p:spPr>
      </p:pic>
      <p:sp>
        <p:nvSpPr>
          <p:cNvPr id="4" name="Shape 70"/>
          <p:cNvSpPr txBox="1">
            <a:spLocks/>
          </p:cNvSpPr>
          <p:nvPr/>
        </p:nvSpPr>
        <p:spPr>
          <a:xfrm>
            <a:off x="4343400" y="2819400"/>
            <a:ext cx="4676503" cy="89264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000" b="1" dirty="0">
                <a:latin typeface="Arial" panose="020B0604020202020204" pitchFamily="34" charset="0"/>
                <a:cs typeface="Arial" panose="020B0604020202020204" pitchFamily="34" charset="0"/>
              </a:rPr>
              <a:t>Step-by-step guide on creating </a:t>
            </a:r>
            <a:r>
              <a:rPr lang="en-US" sz="2000" b="1" dirty="0" err="1">
                <a:latin typeface="Arial" panose="020B0604020202020204" pitchFamily="34" charset="0"/>
                <a:cs typeface="Arial" panose="020B0604020202020204" pitchFamily="34" charset="0"/>
              </a:rPr>
              <a:t>Git</a:t>
            </a:r>
            <a:r>
              <a:rPr lang="en-US" sz="2000" b="1" dirty="0">
                <a:latin typeface="Arial" panose="020B0604020202020204" pitchFamily="34" charset="0"/>
                <a:cs typeface="Arial" panose="020B0604020202020204" pitchFamily="34" charset="0"/>
              </a:rPr>
              <a:t> Pull Requests</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396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Worry!</a:t>
            </a:r>
          </a:p>
        </p:txBody>
      </p:sp>
      <p:sp>
        <p:nvSpPr>
          <p:cNvPr id="3" name="Title 1"/>
          <p:cNvSpPr txBox="1">
            <a:spLocks/>
          </p:cNvSpPr>
          <p:nvPr/>
        </p:nvSpPr>
        <p:spPr>
          <a:xfrm>
            <a:off x="304800" y="2057400"/>
            <a:ext cx="8534400" cy="1524000"/>
          </a:xfrm>
          <a:prstGeom prst="rect">
            <a:avLst/>
          </a:prstGeom>
        </p:spPr>
        <p:txBody>
          <a:bodyPr vert="horz" lIns="91440" tIns="45720" rIns="91440" bIns="45720" rtlCol="0" anchor="ct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4000" b="1" i="1" dirty="0">
                <a:latin typeface="Arial" panose="020B0604020202020204" pitchFamily="34" charset="0"/>
                <a:ea typeface="Roboto" panose="02000000000000000000" pitchFamily="2" charset="0"/>
                <a:cs typeface="Arial" panose="020B0604020202020204" pitchFamily="34" charset="0"/>
              </a:rPr>
              <a:t>We’ll be coming back to this.</a:t>
            </a:r>
          </a:p>
        </p:txBody>
      </p:sp>
      <p:sp>
        <p:nvSpPr>
          <p:cNvPr id="4" name="Title 1"/>
          <p:cNvSpPr txBox="1">
            <a:spLocks/>
          </p:cNvSpPr>
          <p:nvPr/>
        </p:nvSpPr>
        <p:spPr>
          <a:xfrm>
            <a:off x="287215" y="3124200"/>
            <a:ext cx="8534400" cy="6858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You won’t need this fully until Week 8.</a:t>
            </a:r>
          </a:p>
        </p:txBody>
      </p:sp>
    </p:spTree>
    <p:extLst>
      <p:ext uri="{BB962C8B-B14F-4D97-AF65-F5344CB8AC3E}">
        <p14:creationId xmlns:p14="http://schemas.microsoft.com/office/powerpoint/2010/main" val="3480662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At Home</a:t>
            </a:r>
          </a:p>
        </p:txBody>
      </p:sp>
      <p:sp>
        <p:nvSpPr>
          <p:cNvPr id="3" name="Title 1"/>
          <p:cNvSpPr txBox="1">
            <a:spLocks/>
          </p:cNvSpPr>
          <p:nvPr/>
        </p:nvSpPr>
        <p:spPr>
          <a:xfrm>
            <a:off x="304800" y="2057400"/>
            <a:ext cx="8534400" cy="1524000"/>
          </a:xfrm>
          <a:prstGeom prst="rect">
            <a:avLst/>
          </a:prstGeom>
        </p:spPr>
        <p:txBody>
          <a:bodyPr vert="horz" lIns="91440" tIns="45720" rIns="91440" bIns="45720" rtlCol="0" anchor="ct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4000" b="1" i="1" dirty="0">
                <a:latin typeface="Arial" panose="020B0604020202020204" pitchFamily="34" charset="0"/>
                <a:ea typeface="Roboto" panose="02000000000000000000" pitchFamily="2" charset="0"/>
                <a:cs typeface="Arial" panose="020B0604020202020204" pitchFamily="34" charset="0"/>
              </a:rPr>
              <a:t>But practice when you can!</a:t>
            </a:r>
          </a:p>
        </p:txBody>
      </p:sp>
      <p:sp>
        <p:nvSpPr>
          <p:cNvPr id="4" name="Title 1"/>
          <p:cNvSpPr txBox="1">
            <a:spLocks/>
          </p:cNvSpPr>
          <p:nvPr/>
        </p:nvSpPr>
        <p:spPr>
          <a:xfrm>
            <a:off x="287215" y="3124200"/>
            <a:ext cx="8534400" cy="6858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You don’t need a partner to submit pull requests</a:t>
            </a:r>
          </a:p>
        </p:txBody>
      </p:sp>
    </p:spTree>
    <p:extLst>
      <p:ext uri="{BB962C8B-B14F-4D97-AF65-F5344CB8AC3E}">
        <p14:creationId xmlns:p14="http://schemas.microsoft.com/office/powerpoint/2010/main" val="1230767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0"/>
          <p:cNvSpPr txBox="1">
            <a:spLocks/>
          </p:cNvSpPr>
          <p:nvPr/>
        </p:nvSpPr>
        <p:spPr>
          <a:xfrm>
            <a:off x="304799" y="762000"/>
            <a:ext cx="8740775" cy="5562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u="sng" dirty="0">
                <a:latin typeface="Arial" panose="020B0604020202020204" pitchFamily="34" charset="0"/>
                <a:cs typeface="Arial" panose="020B0604020202020204" pitchFamily="34" charset="0"/>
              </a:rPr>
              <a:t>Also, remember….</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In Class Office Hours: </a:t>
            </a:r>
            <a:r>
              <a:rPr lang="en-US" sz="2200" dirty="0">
                <a:latin typeface="Arial" panose="020B0604020202020204" pitchFamily="34" charset="0"/>
                <a:cs typeface="Arial" panose="020B0604020202020204" pitchFamily="34" charset="0"/>
              </a:rPr>
              <a:t>45 minutes before class, 30 minutes after</a:t>
            </a:r>
          </a:p>
          <a:p>
            <a:pPr marL="0" indent="0">
              <a:buNone/>
            </a:pPr>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(Exercises and Slides):</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2"/>
              </a:rPr>
              <a:t>https://github.com/the-Coding-Boot-Camp-at-UT-Austin/04-16-Class-Content</a:t>
            </a:r>
            <a:r>
              <a:rPr lang="en-US" sz="2200" dirty="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Re-Watch Class Videos: </a:t>
            </a:r>
          </a:p>
          <a:p>
            <a:pPr marL="300038" lvl="1" indent="0">
              <a:buNone/>
            </a:pPr>
            <a:r>
              <a:rPr lang="en-US" sz="2200" dirty="0">
                <a:latin typeface="Arial" panose="020B0604020202020204" pitchFamily="34" charset="0"/>
                <a:cs typeface="Arial" panose="020B0604020202020204" pitchFamily="34" charset="0"/>
                <a:hlinkClick r:id="rId2"/>
              </a:rPr>
              <a:t>https://github.com/the-Coding-Boot-Camp-at-UT-Austin/04-16-Class-Content</a:t>
            </a:r>
            <a:r>
              <a:rPr lang="en-US" sz="2200" dirty="0">
                <a:latin typeface="Arial" panose="020B0604020202020204" pitchFamily="34" charset="0"/>
                <a:cs typeface="Arial" panose="020B0604020202020204" pitchFamily="34" charset="0"/>
              </a:rPr>
              <a:t> - in readme</a:t>
            </a:r>
          </a:p>
          <a:p>
            <a:pPr marL="300038" lvl="1" indent="0">
              <a:buNone/>
            </a:pPr>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Questions over Slack: </a:t>
            </a:r>
            <a:r>
              <a:rPr lang="en-US" sz="2200" dirty="0">
                <a:latin typeface="Arial" panose="020B0604020202020204" pitchFamily="34" charset="0"/>
                <a:cs typeface="Arial" panose="020B0604020202020204" pitchFamily="34" charset="0"/>
              </a:rPr>
              <a:t>Please reach out.  We may not always respond right away but we will respond.</a:t>
            </a:r>
            <a:endParaRPr lang="en-US" sz="2200" b="1"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
        <p:nvSpPr>
          <p:cNvPr id="5" name="Rectangle 4"/>
          <p:cNvSpPr/>
          <p:nvPr/>
        </p:nvSpPr>
        <p:spPr>
          <a:xfrm>
            <a:off x="304800" y="98052"/>
            <a:ext cx="5562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Office Hours + Additional Help </a:t>
            </a:r>
          </a:p>
        </p:txBody>
      </p:sp>
    </p:spTree>
    <p:extLst>
      <p:ext uri="{BB962C8B-B14F-4D97-AF65-F5344CB8AC3E}">
        <p14:creationId xmlns:p14="http://schemas.microsoft.com/office/powerpoint/2010/main" val="297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Recapping</a:t>
            </a:r>
          </a:p>
        </p:txBody>
      </p:sp>
    </p:spTree>
    <p:extLst>
      <p:ext uri="{BB962C8B-B14F-4D97-AF65-F5344CB8AC3E}">
        <p14:creationId xmlns:p14="http://schemas.microsoft.com/office/powerpoint/2010/main" val="1372937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4076701"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Recap</a:t>
            </a:r>
          </a:p>
        </p:txBody>
      </p:sp>
      <p:sp>
        <p:nvSpPr>
          <p:cNvPr id="7"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dirty="0">
                <a:latin typeface="Arial" panose="020B0604020202020204" pitchFamily="34" charset="0"/>
                <a:cs typeface="Arial" panose="020B0604020202020204" pitchFamily="34" charset="0"/>
              </a:rPr>
              <a:t>In just one whirlwind week we’ve covered:</a:t>
            </a:r>
          </a:p>
          <a:p>
            <a:endParaRPr lang="en-US" sz="14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Full-Stack Development Conceptually</a:t>
            </a:r>
          </a:p>
          <a:p>
            <a:r>
              <a:rPr lang="en-US" sz="2200" dirty="0">
                <a:latin typeface="Arial" panose="020B0604020202020204" pitchFamily="34" charset="0"/>
                <a:cs typeface="Arial" panose="020B0604020202020204" pitchFamily="34" charset="0"/>
              </a:rPr>
              <a:t>Terminal / </a:t>
            </a:r>
            <a:r>
              <a:rPr lang="en-US" sz="2200" dirty="0" err="1">
                <a:latin typeface="Arial" panose="020B0604020202020204" pitchFamily="34" charset="0"/>
                <a:cs typeface="Arial" panose="020B0604020202020204" pitchFamily="34" charset="0"/>
              </a:rPr>
              <a:t>Git</a:t>
            </a:r>
            <a:r>
              <a:rPr lang="en-US" sz="2200" dirty="0">
                <a:latin typeface="Arial" panose="020B0604020202020204" pitchFamily="34" charset="0"/>
                <a:cs typeface="Arial" panose="020B0604020202020204" pitchFamily="34" charset="0"/>
              </a:rPr>
              <a:t> Bash</a:t>
            </a:r>
          </a:p>
          <a:p>
            <a:r>
              <a:rPr lang="en-US" sz="2200" dirty="0">
                <a:latin typeface="Arial" panose="020B0604020202020204" pitchFamily="34" charset="0"/>
                <a:cs typeface="Arial" panose="020B0604020202020204" pitchFamily="34" charset="0"/>
              </a:rPr>
              <a:t>HTML Syntax</a:t>
            </a:r>
          </a:p>
          <a:p>
            <a:r>
              <a:rPr lang="en-US" sz="2200" dirty="0" err="1">
                <a:latin typeface="Arial" panose="020B0604020202020204" pitchFamily="34" charset="0"/>
                <a:cs typeface="Arial" panose="020B0604020202020204" pitchFamily="34" charset="0"/>
              </a:rPr>
              <a:t>Git</a:t>
            </a:r>
            <a:r>
              <a:rPr lang="en-US" sz="2200" dirty="0">
                <a:latin typeface="Arial" panose="020B0604020202020204" pitchFamily="34" charset="0"/>
                <a:cs typeface="Arial" panose="020B0604020202020204" pitchFamily="34" charset="0"/>
              </a:rPr>
              <a:t> Concepts and Commands</a:t>
            </a:r>
          </a:p>
          <a:p>
            <a:r>
              <a:rPr lang="en-US" sz="2200" dirty="0">
                <a:latin typeface="Arial" panose="020B0604020202020204" pitchFamily="34" charset="0"/>
                <a:cs typeface="Arial" panose="020B0604020202020204" pitchFamily="34" charset="0"/>
              </a:rPr>
              <a:t>CSS Purpose, Syntax, and Styles</a:t>
            </a:r>
          </a:p>
          <a:p>
            <a:r>
              <a:rPr lang="en-US" sz="2200" dirty="0">
                <a:latin typeface="Arial" panose="020B0604020202020204" pitchFamily="34" charset="0"/>
                <a:cs typeface="Arial" panose="020B0604020202020204" pitchFamily="34" charset="0"/>
              </a:rPr>
              <a:t>Floating</a:t>
            </a:r>
          </a:p>
          <a:p>
            <a:r>
              <a:rPr lang="en-US" sz="2200" dirty="0">
                <a:latin typeface="Arial" panose="020B0604020202020204" pitchFamily="34" charset="0"/>
                <a:cs typeface="Arial" panose="020B0604020202020204" pitchFamily="34" charset="0"/>
              </a:rPr>
              <a:t>Positioning</a:t>
            </a:r>
          </a:p>
          <a:p>
            <a:r>
              <a:rPr lang="en-US" sz="2200" dirty="0">
                <a:latin typeface="Arial" panose="020B0604020202020204" pitchFamily="34" charset="0"/>
                <a:cs typeface="Arial" panose="020B0604020202020204" pitchFamily="34" charset="0"/>
              </a:rPr>
              <a:t>Box Model</a:t>
            </a:r>
          </a:p>
          <a:p>
            <a:r>
              <a:rPr lang="en-US" sz="2200" dirty="0">
                <a:latin typeface="Arial" panose="020B0604020202020204" pitchFamily="34" charset="0"/>
                <a:cs typeface="Arial" panose="020B0604020202020204" pitchFamily="34" charset="0"/>
              </a:rPr>
              <a:t>Google Dev Tools</a:t>
            </a:r>
          </a:p>
          <a:p>
            <a:endParaRPr lang="en-US" sz="2200" dirty="0">
              <a:latin typeface="Arial" panose="020B0604020202020204" pitchFamily="34" charset="0"/>
              <a:cs typeface="Arial" panose="020B0604020202020204" pitchFamily="34" charset="0"/>
            </a:endParaRPr>
          </a:p>
          <a:p>
            <a:r>
              <a:rPr lang="en-US" sz="2200" b="1" u="sng" dirty="0">
                <a:latin typeface="Arial" panose="020B0604020202020204" pitchFamily="34" charset="0"/>
                <a:cs typeface="Arial" panose="020B0604020202020204" pitchFamily="34" charset="0"/>
              </a:rPr>
              <a:t>How to learn on Your own!!</a:t>
            </a:r>
          </a:p>
        </p:txBody>
      </p:sp>
      <p:pic>
        <p:nvPicPr>
          <p:cNvPr id="8" name="Picture 2" descr="http://cdn.meme.am/instances/62728129.jpg"/>
          <p:cNvPicPr>
            <a:picLocks noChangeAspect="1" noChangeArrowheads="1"/>
          </p:cNvPicPr>
          <p:nvPr/>
        </p:nvPicPr>
        <p:blipFill rotWithShape="1">
          <a:blip r:embed="rId3">
            <a:extLst>
              <a:ext uri="{28A0092B-C50C-407E-A947-70E740481C1C}">
                <a14:useLocalDpi xmlns:a14="http://schemas.microsoft.com/office/drawing/2010/main" val="0"/>
              </a:ext>
            </a:extLst>
          </a:blip>
          <a:srcRect b="4167"/>
          <a:stretch/>
        </p:blipFill>
        <p:spPr bwMode="auto">
          <a:xfrm>
            <a:off x="5257800" y="2568273"/>
            <a:ext cx="3886200" cy="372426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613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11444</TotalTime>
  <Words>2090</Words>
  <Application>Microsoft Office PowerPoint</Application>
  <PresentationFormat>On-screen Show (4:3)</PresentationFormat>
  <Paragraphs>399</Paragraphs>
  <Slides>68</Slides>
  <Notes>39</Notes>
  <HiddenSlides>14</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68</vt:i4>
      </vt:variant>
    </vt:vector>
  </HeadingPairs>
  <TitlesOfParts>
    <vt:vector size="76" baseType="lpstr">
      <vt:lpstr>Calibri</vt:lpstr>
      <vt:lpstr>Arial</vt:lpstr>
      <vt:lpstr>Roboto</vt:lpstr>
      <vt:lpstr>Calibri Light</vt:lpstr>
      <vt:lpstr>UCF - Theme</vt:lpstr>
      <vt:lpstr>Unbranded</vt:lpstr>
      <vt:lpstr>UTAustin</vt:lpstr>
      <vt:lpstr>Rutgers - Theme</vt:lpstr>
      <vt:lpstr>Going Live</vt:lpstr>
      <vt:lpstr>Check-Up Session</vt:lpstr>
      <vt:lpstr>Instructor Feedback</vt:lpstr>
      <vt:lpstr>Instructor Feedback</vt:lpstr>
      <vt:lpstr>A Few Admin Things…</vt:lpstr>
      <vt:lpstr>Instructor Feedback</vt:lpstr>
      <vt:lpstr>PowerPoint Presentation</vt:lpstr>
      <vt:lpstr>Recapping</vt:lpstr>
      <vt:lpstr>PowerPoint Presentation</vt:lpstr>
      <vt:lpstr>PowerPoint Presentation</vt:lpstr>
      <vt:lpstr>PowerPoint Presentation</vt:lpstr>
      <vt:lpstr>PowerPoint Presentation</vt:lpstr>
      <vt:lpstr>Pushing and Pulling to GitHub</vt:lpstr>
      <vt:lpstr>PowerPoint Presentation</vt:lpstr>
      <vt:lpstr>PowerPoint Presentation</vt:lpstr>
      <vt:lpstr>PowerPoint Presentation</vt:lpstr>
      <vt:lpstr>PowerPoint Presentation</vt:lpstr>
      <vt:lpstr>PowerPoint Presentation</vt:lpstr>
      <vt:lpstr>How to Troubleshoot…</vt:lpstr>
      <vt:lpstr>PowerPoint Presentation</vt:lpstr>
      <vt:lpstr>Double Take</vt:lpstr>
      <vt:lpstr>PowerPoint Presentation</vt:lpstr>
      <vt:lpstr>Definition of a DIV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INSTRUCTOR DEMO!</vt:lpstr>
      <vt:lpstr>PowerPoint Presentation</vt:lpstr>
      <vt:lpstr>PowerPoint Presentation</vt:lpstr>
      <vt:lpstr>CSS Resets</vt:lpstr>
      <vt:lpstr>Loading Multiple CSS Files ***(Very Important!!!)***</vt:lpstr>
      <vt:lpstr>INSTRUCTOR DEMO!</vt:lpstr>
      <vt:lpstr>What Browser?</vt:lpstr>
      <vt:lpstr>Battle of the Browsers</vt:lpstr>
      <vt:lpstr>Reset.css (or Normalize.css)</vt:lpstr>
      <vt:lpstr>INSTRUCTOR DEMO!</vt:lpstr>
      <vt:lpstr>PowerPoint Presentation</vt:lpstr>
      <vt:lpstr>PowerPoint Presentation</vt:lpstr>
      <vt:lpstr>PowerPoint Presentation</vt:lpstr>
      <vt:lpstr>To the Web with Heroku!</vt:lpstr>
      <vt:lpstr>PowerPoint Presentation</vt:lpstr>
      <vt:lpstr>PowerPoint Presentation</vt:lpstr>
      <vt:lpstr>Together Now…</vt:lpstr>
      <vt:lpstr>INSTRUCTOR DEMO!</vt:lpstr>
      <vt:lpstr>PowerPoint Presentation</vt:lpstr>
      <vt:lpstr>Follow our Guide!</vt:lpstr>
      <vt:lpstr>PowerPoint Presentation</vt:lpstr>
      <vt:lpstr>Practice Through Frustration</vt:lpstr>
      <vt:lpstr>Questions?</vt:lpstr>
      <vt:lpstr>Homework 1 - Help?</vt:lpstr>
      <vt:lpstr>EXTRA MATERIAL</vt:lpstr>
      <vt:lpstr>And Back to Git…</vt:lpstr>
      <vt:lpstr>The Group Project</vt:lpstr>
      <vt:lpstr>The Group Project</vt:lpstr>
      <vt:lpstr>The Group Project</vt:lpstr>
      <vt:lpstr>The Group Project – Push vs Pull</vt:lpstr>
      <vt:lpstr>The Group Project – Push vs Pull</vt:lpstr>
      <vt:lpstr>The Group Project – Push vs Pull</vt:lpstr>
      <vt:lpstr>PowerPoint Presentation</vt:lpstr>
      <vt:lpstr>INSTRUCTOR DEMO!</vt:lpstr>
      <vt:lpstr>PowerPoint Presentation</vt:lpstr>
      <vt:lpstr>Follow our Guide!</vt:lpstr>
      <vt:lpstr>Don’t Worry!</vt:lpstr>
      <vt:lpstr>Practice At Home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Jim McCoy</cp:lastModifiedBy>
  <cp:revision>1446</cp:revision>
  <cp:lastPrinted>2016-01-30T16:23:56Z</cp:lastPrinted>
  <dcterms:created xsi:type="dcterms:W3CDTF">2015-01-20T17:19:00Z</dcterms:created>
  <dcterms:modified xsi:type="dcterms:W3CDTF">2016-04-25T19:27:08Z</dcterms:modified>
</cp:coreProperties>
</file>